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60" roundtripDataSignature="AMtx7mjBfXSGFtZfXnBXO4ic8KBIOUAm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1EFB375-BAE5-4479-B7A3-F014B8DA1FBF}">
  <a:tblStyle styleId="{01EFB375-BAE5-4479-B7A3-F014B8DA1FB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372AA26A-2C8F-4755-8C18-AEEF7607A0A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customschemas.google.com/relationships/presentationmetadata" Target="meta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202124"/>
                </a:solidFill>
                <a:highlight>
                  <a:srgbClr val="FFFFFF"/>
                </a:highlight>
              </a:rPr>
              <a:t>Column 說明: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202124"/>
                </a:solidFill>
                <a:highlight>
                  <a:srgbClr val="FFFFFF"/>
                </a:highlight>
              </a:rPr>
              <a:t>chapter_number 章節數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202124"/>
                </a:solidFill>
                <a:highlight>
                  <a:srgbClr val="FFFFFF"/>
                </a:highlight>
              </a:rPr>
              <a:t>min 句子字數(最短)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202124"/>
                </a:solidFill>
                <a:highlight>
                  <a:srgbClr val="FFFFFF"/>
                </a:highlight>
              </a:rPr>
              <a:t>mean 句子字數(mean)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202124"/>
                </a:solidFill>
                <a:highlight>
                  <a:srgbClr val="FFFFFF"/>
                </a:highlight>
              </a:rPr>
              <a:t>median 句子字數(median)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202124"/>
                </a:solidFill>
                <a:highlight>
                  <a:srgbClr val="FFFFFF"/>
                </a:highlight>
              </a:rPr>
              <a:t>max 句子字數(max)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202124"/>
                </a:solidFill>
                <a:highlight>
                  <a:srgbClr val="FFFFFF"/>
                </a:highlight>
              </a:rPr>
              <a:t>colon 標點符號統計 (colon)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202124"/>
                </a:solidFill>
                <a:highlight>
                  <a:srgbClr val="FFFFFF"/>
                </a:highlight>
              </a:rPr>
              <a:t>quote_start 標點符號統計 (quote_start)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202124"/>
                </a:solidFill>
                <a:highlight>
                  <a:srgbClr val="FFFFFF"/>
                </a:highlight>
              </a:rPr>
              <a:t>quote_end 標點符號統計 (quote_end)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202124"/>
                </a:solidFill>
                <a:highlight>
                  <a:srgbClr val="FFFFFF"/>
                </a:highlight>
              </a:rPr>
              <a:t>excitement 標點符號統計 (excitement)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202124"/>
                </a:solidFill>
                <a:highlight>
                  <a:srgbClr val="FFFFFF"/>
                </a:highlight>
              </a:rPr>
              <a:t>question_mark 標點符號統計 (question_mark)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202124"/>
                </a:solidFill>
                <a:highlight>
                  <a:srgbClr val="FFFFFF"/>
                </a:highlight>
              </a:rPr>
              <a:t>comma 標點符號統計 (comma)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202124"/>
                </a:solidFill>
                <a:highlight>
                  <a:srgbClr val="FFFFFF"/>
                </a:highlight>
              </a:rPr>
              <a:t>period 標點符號統計 (period)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202124"/>
                </a:solidFill>
                <a:highlight>
                  <a:srgbClr val="FFFFFF"/>
                </a:highlight>
              </a:rPr>
              <a:t>newline 標點符號統計 (newline)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202124"/>
                </a:solidFill>
                <a:highlight>
                  <a:srgbClr val="FFFFFF"/>
                </a:highlight>
              </a:rPr>
              <a:t>space 標點符號統計 (space)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202124"/>
                </a:solidFill>
                <a:highlight>
                  <a:srgbClr val="FFFFFF"/>
                </a:highlight>
              </a:rPr>
              <a:t>nchar 章節字數</a:t>
            </a:r>
            <a:endParaRPr/>
          </a:p>
        </p:txBody>
      </p:sp>
      <p:sp>
        <p:nvSpPr>
          <p:cNvPr id="146" name="Google Shape;14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4e8498664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24e84986649_0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4f56ba5672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24f56ba5672_4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4f56ba5672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24f56ba5672_4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4ec0c8419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24ec0c84192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26da6b5ad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226da6b5adb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26da6b5ad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226da6b5adb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26da6b5ad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226da6b5adb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52794ed62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252794ed62a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26da6b5ad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226da6b5adb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26da6b5ad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226da6b5adb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26da6b5ad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226da6b5adb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26f069dbe0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226f069dbe0_1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4eb850a9c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24eb850a9c8_0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4eb850a9c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24eb850a9c8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4eb850a9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24eb850a9c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4eb850a9c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24eb850a9c8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4eb850a9c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24eb850a9c8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4e849866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24e8498664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4ec0c8419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24ec0c84192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4f56ba567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24f56ba5672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4e8498664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24e84986649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4f56ba56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24f56ba567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4e8498664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24e84986649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4f56ba567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24f56ba5672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4e8498664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24e84986649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4f56ba567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24f56ba5672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4e8498664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24e84986649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4e8498664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24e84986649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4e8498664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24e84986649_0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4e8498664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24e84986649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4ec0c8419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24ec0c84192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26f069dbe0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226f069dbe0_1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26f069dbe0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226f069dbe0_1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4ec0c8419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g24ec0c84192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4e887154d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24e887154d3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圖片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3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個內容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2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3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3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3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內容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" name="Google Shape;63;p3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4" name="Google Shape;64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jpg"/><Relationship Id="rId4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jpg"/><Relationship Id="rId4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jpg"/><Relationship Id="rId4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jpg"/><Relationship Id="rId4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jp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13.png"/><Relationship Id="rId9" Type="http://schemas.openxmlformats.org/officeDocument/2006/relationships/image" Target="../media/image2.png"/><Relationship Id="rId5" Type="http://schemas.openxmlformats.org/officeDocument/2006/relationships/image" Target="../media/image55.jpg"/><Relationship Id="rId6" Type="http://schemas.openxmlformats.org/officeDocument/2006/relationships/image" Target="../media/image8.png"/><Relationship Id="rId7" Type="http://schemas.openxmlformats.org/officeDocument/2006/relationships/image" Target="../media/image3.png"/><Relationship Id="rId8" Type="http://schemas.openxmlformats.org/officeDocument/2006/relationships/image" Target="../media/image4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jpg"/><Relationship Id="rId4" Type="http://schemas.openxmlformats.org/officeDocument/2006/relationships/image" Target="../media/image30.png"/><Relationship Id="rId11" Type="http://schemas.openxmlformats.org/officeDocument/2006/relationships/image" Target="../media/image31.png"/><Relationship Id="rId10" Type="http://schemas.openxmlformats.org/officeDocument/2006/relationships/image" Target="../media/image18.png"/><Relationship Id="rId9" Type="http://schemas.openxmlformats.org/officeDocument/2006/relationships/image" Target="../media/image20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1.png"/><Relationship Id="rId8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jpg"/><Relationship Id="rId4" Type="http://schemas.openxmlformats.org/officeDocument/2006/relationships/image" Target="../media/image19.png"/><Relationship Id="rId11" Type="http://schemas.openxmlformats.org/officeDocument/2006/relationships/image" Target="../media/image32.png"/><Relationship Id="rId10" Type="http://schemas.openxmlformats.org/officeDocument/2006/relationships/image" Target="../media/image27.png"/><Relationship Id="rId9" Type="http://schemas.openxmlformats.org/officeDocument/2006/relationships/image" Target="../media/image25.png"/><Relationship Id="rId5" Type="http://schemas.openxmlformats.org/officeDocument/2006/relationships/image" Target="../media/image50.png"/><Relationship Id="rId6" Type="http://schemas.openxmlformats.org/officeDocument/2006/relationships/image" Target="../media/image28.png"/><Relationship Id="rId7" Type="http://schemas.openxmlformats.org/officeDocument/2006/relationships/image" Target="../media/image24.png"/><Relationship Id="rId8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jpg"/><Relationship Id="rId4" Type="http://schemas.openxmlformats.org/officeDocument/2006/relationships/image" Target="../media/image39.png"/><Relationship Id="rId5" Type="http://schemas.openxmlformats.org/officeDocument/2006/relationships/image" Target="../media/image35.png"/><Relationship Id="rId6" Type="http://schemas.openxmlformats.org/officeDocument/2006/relationships/image" Target="../media/image34.png"/><Relationship Id="rId7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jpg"/><Relationship Id="rId4" Type="http://schemas.openxmlformats.org/officeDocument/2006/relationships/image" Target="../media/image33.png"/><Relationship Id="rId5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.jpg"/><Relationship Id="rId4" Type="http://schemas.openxmlformats.org/officeDocument/2006/relationships/image" Target="../media/image40.png"/><Relationship Id="rId5" Type="http://schemas.openxmlformats.org/officeDocument/2006/relationships/image" Target="../media/image46.png"/><Relationship Id="rId6" Type="http://schemas.openxmlformats.org/officeDocument/2006/relationships/image" Target="../media/image4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.jpg"/><Relationship Id="rId4" Type="http://schemas.openxmlformats.org/officeDocument/2006/relationships/image" Target="../media/image38.png"/><Relationship Id="rId5" Type="http://schemas.openxmlformats.org/officeDocument/2006/relationships/image" Target="../media/image42.png"/><Relationship Id="rId6" Type="http://schemas.openxmlformats.org/officeDocument/2006/relationships/image" Target="../media/image4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.jpg"/><Relationship Id="rId4" Type="http://schemas.openxmlformats.org/officeDocument/2006/relationships/image" Target="../media/image45.png"/><Relationship Id="rId5" Type="http://schemas.openxmlformats.org/officeDocument/2006/relationships/image" Target="../media/image47.png"/><Relationship Id="rId6" Type="http://schemas.openxmlformats.org/officeDocument/2006/relationships/image" Target="../media/image5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.jpg"/><Relationship Id="rId4" Type="http://schemas.openxmlformats.org/officeDocument/2006/relationships/image" Target="../media/image48.png"/><Relationship Id="rId5" Type="http://schemas.openxmlformats.org/officeDocument/2006/relationships/image" Target="../media/image5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.jpg"/><Relationship Id="rId4" Type="http://schemas.openxmlformats.org/officeDocument/2006/relationships/image" Target="../media/image4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.jpg"/><Relationship Id="rId4" Type="http://schemas.openxmlformats.org/officeDocument/2006/relationships/image" Target="../media/image5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.jpg"/><Relationship Id="rId4" Type="http://schemas.openxmlformats.org/officeDocument/2006/relationships/image" Target="../media/image5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jpg"/><Relationship Id="rId4" Type="http://schemas.openxmlformats.org/officeDocument/2006/relationships/image" Target="../media/image5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內頁標題</a:t>
            </a:r>
            <a:endParaRPr/>
          </a:p>
        </p:txBody>
      </p:sp>
      <p:sp>
        <p:nvSpPr>
          <p:cNvPr id="149" name="Google Shape;149;p1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244824"/>
            <a:ext cx="10515600" cy="6368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72000" y="264650"/>
            <a:ext cx="116721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XGBoost &amp; CV=5</a:t>
            </a:r>
            <a:endParaRPr/>
          </a:p>
        </p:txBody>
      </p:sp>
      <p:graphicFrame>
        <p:nvGraphicFramePr>
          <p:cNvPr id="156" name="Google Shape;156;p16"/>
          <p:cNvGraphicFramePr/>
          <p:nvPr/>
        </p:nvGraphicFramePr>
        <p:xfrm>
          <a:off x="165675" y="1431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{01EFB375-BAE5-4479-B7A3-F014B8DA1FBF}</a:tableStyleId>
              </a:tblPr>
              <a:tblGrid>
                <a:gridCol w="1222225"/>
                <a:gridCol w="1177025"/>
                <a:gridCol w="1177025"/>
                <a:gridCol w="1177025"/>
                <a:gridCol w="1177025"/>
                <a:gridCol w="1177025"/>
                <a:gridCol w="1177025"/>
                <a:gridCol w="1177025"/>
                <a:gridCol w="1177025"/>
              </a:tblGrid>
              <a:tr h="1037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Sets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Accuracy</a:t>
                      </a:r>
                      <a:endParaRPr b="1" sz="135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Precision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Recall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F1 score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AUC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</a:tr>
              <a:tr h="508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training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training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</a:tr>
              <a:tr h="729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XGBoost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0.875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0.941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0.888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0.914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0.861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4e84986649_0_73"/>
          <p:cNvSpPr txBox="1"/>
          <p:nvPr>
            <p:ph type="title"/>
          </p:nvPr>
        </p:nvSpPr>
        <p:spPr>
          <a:xfrm>
            <a:off x="72000" y="6367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PCA</a:t>
            </a:r>
            <a:endParaRPr/>
          </a:p>
        </p:txBody>
      </p:sp>
      <p:pic>
        <p:nvPicPr>
          <p:cNvPr id="162" name="Google Shape;162;g24e84986649_0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9188" y="806826"/>
            <a:ext cx="6313623" cy="569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4f56ba5672_4_2"/>
          <p:cNvSpPr txBox="1"/>
          <p:nvPr>
            <p:ph type="title"/>
          </p:nvPr>
        </p:nvSpPr>
        <p:spPr>
          <a:xfrm>
            <a:off x="838200" y="3033339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深度學習分析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4f56ba5672_4_10"/>
          <p:cNvSpPr txBox="1"/>
          <p:nvPr>
            <p:ph type="title"/>
          </p:nvPr>
        </p:nvSpPr>
        <p:spPr>
          <a:xfrm>
            <a:off x="838200" y="36512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深度學習分析</a:t>
            </a:r>
            <a:endParaRPr/>
          </a:p>
        </p:txBody>
      </p:sp>
      <p:sp>
        <p:nvSpPr>
          <p:cNvPr id="173" name="Google Shape;173;g24f56ba5672_4_10"/>
          <p:cNvSpPr txBox="1"/>
          <p:nvPr/>
        </p:nvSpPr>
        <p:spPr>
          <a:xfrm>
            <a:off x="1477800" y="1510250"/>
            <a:ext cx="9999300" cy="4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DFKai-SB"/>
              <a:buChar char="●"/>
            </a:pPr>
            <a:r>
              <a:rPr lang="zh-TW" sz="2500">
                <a:latin typeface="DFKai-SB"/>
                <a:ea typeface="DFKai-SB"/>
                <a:cs typeface="DFKai-SB"/>
                <a:sym typeface="DFKai-SB"/>
              </a:rPr>
              <a:t>深度學習分析是一種基於深度學習技術的數據分析方法。它使用人工神經網路（Artificial Neural Networks）這種模型來處理和分析大量的數據，並從中提取特徵和模式。</a:t>
            </a:r>
            <a:endParaRPr sz="25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DFKai-SB"/>
              <a:ea typeface="DFKai-SB"/>
              <a:cs typeface="DFKai-SB"/>
              <a:sym typeface="DFKai-SB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DFKai-SB"/>
              <a:buChar char="●"/>
            </a:pPr>
            <a:r>
              <a:rPr lang="zh-TW" sz="2500">
                <a:latin typeface="DFKai-SB"/>
                <a:ea typeface="DFKai-SB"/>
                <a:cs typeface="DFKai-SB"/>
                <a:sym typeface="DFKai-SB"/>
              </a:rPr>
              <a:t>傳統的數據分析方法通常需要人為地提取和選擇特徵，然後使用統計方法進行分析。而深度學習分析通常能夠自動地從原始數據中學習到特徵和模式，從而不再需要依賴人工選擇特徵。</a:t>
            </a:r>
            <a:endParaRPr sz="25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DFKai-SB"/>
              <a:ea typeface="DFKai-SB"/>
              <a:cs typeface="DFKai-SB"/>
              <a:sym typeface="DFKai-SB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DFKai-SB"/>
              <a:buChar char="●"/>
            </a:pPr>
            <a:r>
              <a:rPr lang="zh-TW" sz="2500">
                <a:latin typeface="DFKai-SB"/>
                <a:ea typeface="DFKai-SB"/>
                <a:cs typeface="DFKai-SB"/>
                <a:sym typeface="DFKai-SB"/>
              </a:rPr>
              <a:t>深度學習分析在眾多領域都有應用，例如圖像識別、語音識別、自然語言處理等。</a:t>
            </a:r>
            <a:endParaRPr sz="25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74" name="Google Shape;174;g24f56ba5672_4_10"/>
          <p:cNvSpPr txBox="1"/>
          <p:nvPr/>
        </p:nvSpPr>
        <p:spPr>
          <a:xfrm>
            <a:off x="1447801" y="6410688"/>
            <a:ext cx="9224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"/>
          <p:cNvSpPr txBox="1"/>
          <p:nvPr>
            <p:ph type="title"/>
          </p:nvPr>
        </p:nvSpPr>
        <p:spPr>
          <a:xfrm>
            <a:off x="838200" y="3033339"/>
            <a:ext cx="10515600" cy="7913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資料前處理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"/>
          <p:cNvSpPr txBox="1"/>
          <p:nvPr>
            <p:ph type="title"/>
          </p:nvPr>
        </p:nvSpPr>
        <p:spPr>
          <a:xfrm>
            <a:off x="838200" y="365126"/>
            <a:ext cx="10515600" cy="7913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資料前處理</a:t>
            </a:r>
            <a:endParaRPr/>
          </a:p>
        </p:txBody>
      </p:sp>
      <p:sp>
        <p:nvSpPr>
          <p:cNvPr id="185" name="Google Shape;185;p10"/>
          <p:cNvSpPr txBox="1"/>
          <p:nvPr/>
        </p:nvSpPr>
        <p:spPr>
          <a:xfrm>
            <a:off x="1477800" y="1510250"/>
            <a:ext cx="99993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500">
                <a:latin typeface="DFKai-SB"/>
                <a:ea typeface="DFKai-SB"/>
                <a:cs typeface="DFKai-SB"/>
                <a:sym typeface="DFKai-SB"/>
              </a:rPr>
              <a:t>中研院生命科學圖書館於分享一篇文章『</a:t>
            </a:r>
            <a:r>
              <a:rPr lang="zh-TW" sz="3500"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淺談中文比對系統中的「文風分析」</a:t>
            </a:r>
            <a:r>
              <a:rPr lang="zh-TW" sz="3500">
                <a:latin typeface="DFKai-SB"/>
                <a:ea typeface="DFKai-SB"/>
                <a:cs typeface="DFKai-SB"/>
                <a:sym typeface="DFKai-SB"/>
              </a:rPr>
              <a:t>』，本研究借鑑內文分析流程，其步驟如下：</a:t>
            </a:r>
            <a:endParaRPr sz="3500">
              <a:latin typeface="DFKai-SB"/>
              <a:ea typeface="DFKai-SB"/>
              <a:cs typeface="DFKai-SB"/>
              <a:sym typeface="DFKai-SB"/>
            </a:endParaRPr>
          </a:p>
          <a:p>
            <a:pPr indent="-450850" lvl="0" marL="914400" rtl="0" algn="l">
              <a:spcBef>
                <a:spcPts val="0"/>
              </a:spcBef>
              <a:spcAft>
                <a:spcPts val="0"/>
              </a:spcAft>
              <a:buSzPts val="3500"/>
              <a:buFont typeface="DFKai-SB"/>
              <a:buAutoNum type="arabicPeriod"/>
            </a:pPr>
            <a:r>
              <a:rPr lang="zh-TW" sz="3500">
                <a:latin typeface="DFKai-SB"/>
                <a:ea typeface="DFKai-SB"/>
                <a:cs typeface="DFKai-SB"/>
                <a:sym typeface="DFKai-SB"/>
              </a:rPr>
              <a:t>取得全文。</a:t>
            </a:r>
            <a:endParaRPr sz="3500">
              <a:latin typeface="DFKai-SB"/>
              <a:ea typeface="DFKai-SB"/>
              <a:cs typeface="DFKai-SB"/>
              <a:sym typeface="DFKai-SB"/>
            </a:endParaRPr>
          </a:p>
          <a:p>
            <a:pPr indent="-450850" lvl="0" marL="914400" rtl="0" algn="l">
              <a:spcBef>
                <a:spcPts val="0"/>
              </a:spcBef>
              <a:spcAft>
                <a:spcPts val="0"/>
              </a:spcAft>
              <a:buSzPts val="3500"/>
              <a:buFont typeface="DFKai-SB"/>
              <a:buAutoNum type="arabicPeriod"/>
            </a:pPr>
            <a:r>
              <a:rPr lang="zh-TW" sz="3500">
                <a:latin typeface="DFKai-SB"/>
                <a:ea typeface="DFKai-SB"/>
                <a:cs typeface="DFKai-SB"/>
                <a:sym typeface="DFKai-SB"/>
              </a:rPr>
              <a:t>去掉多餘標點符號，只留下純文字。</a:t>
            </a:r>
            <a:endParaRPr sz="3500">
              <a:latin typeface="DFKai-SB"/>
              <a:ea typeface="DFKai-SB"/>
              <a:cs typeface="DFKai-SB"/>
              <a:sym typeface="DFKai-SB"/>
            </a:endParaRPr>
          </a:p>
          <a:p>
            <a:pPr indent="-450850" lvl="0" marL="914400" rtl="0" algn="l">
              <a:spcBef>
                <a:spcPts val="0"/>
              </a:spcBef>
              <a:spcAft>
                <a:spcPts val="0"/>
              </a:spcAft>
              <a:buSzPts val="3500"/>
              <a:buFont typeface="DFKai-SB"/>
              <a:buAutoNum type="arabicPeriod"/>
            </a:pPr>
            <a:r>
              <a:rPr lang="zh-TW" sz="3500">
                <a:latin typeface="DFKai-SB"/>
                <a:ea typeface="DFKai-SB"/>
                <a:cs typeface="DFKai-SB"/>
                <a:sym typeface="DFKai-SB"/>
              </a:rPr>
              <a:t>跳過停用詞的過濾程序 (保留停用詞)。</a:t>
            </a:r>
            <a:endParaRPr sz="3500">
              <a:latin typeface="DFKai-SB"/>
              <a:ea typeface="DFKai-SB"/>
              <a:cs typeface="DFKai-SB"/>
              <a:sym typeface="DFKai-SB"/>
            </a:endParaRPr>
          </a:p>
          <a:p>
            <a:pPr indent="-450850" lvl="0" marL="914400" rtl="0" algn="l">
              <a:spcBef>
                <a:spcPts val="0"/>
              </a:spcBef>
              <a:spcAft>
                <a:spcPts val="0"/>
              </a:spcAft>
              <a:buSzPts val="3500"/>
              <a:buFont typeface="DFKai-SB"/>
              <a:buAutoNum type="arabicPeriod"/>
            </a:pPr>
            <a:r>
              <a:rPr lang="zh-TW" sz="3500">
                <a:latin typeface="DFKai-SB"/>
                <a:ea typeface="DFKai-SB"/>
                <a:cs typeface="DFKai-SB"/>
                <a:sym typeface="DFKai-SB"/>
              </a:rPr>
              <a:t>斷詞與詞頻分析。</a:t>
            </a:r>
            <a:endParaRPr sz="3500">
              <a:latin typeface="DFKai-SB"/>
              <a:ea typeface="DFKai-SB"/>
              <a:cs typeface="DFKai-SB"/>
              <a:sym typeface="DFKai-SB"/>
            </a:endParaRPr>
          </a:p>
          <a:p>
            <a:pPr indent="-450850" lvl="0" marL="914400" rtl="0" algn="l">
              <a:spcBef>
                <a:spcPts val="0"/>
              </a:spcBef>
              <a:spcAft>
                <a:spcPts val="0"/>
              </a:spcAft>
              <a:buSzPts val="3500"/>
              <a:buFont typeface="DFKai-SB"/>
              <a:buAutoNum type="arabicPeriod"/>
            </a:pPr>
            <a:r>
              <a:rPr lang="zh-TW" sz="3500">
                <a:latin typeface="DFKai-SB"/>
                <a:ea typeface="DFKai-SB"/>
                <a:cs typeface="DFKai-SB"/>
                <a:sym typeface="DFKai-SB"/>
              </a:rPr>
              <a:t>用詞習慣統計。</a:t>
            </a:r>
            <a:endParaRPr sz="35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86" name="Google Shape;186;p10"/>
          <p:cNvSpPr txBox="1"/>
          <p:nvPr/>
        </p:nvSpPr>
        <p:spPr>
          <a:xfrm>
            <a:off x="1447801" y="6410688"/>
            <a:ext cx="9224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參考資料：</a:t>
            </a:r>
            <a:r>
              <a:rPr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淺談中文比對系統中的「文風分析」https://lsl.sinica.edu.tw/Blog/2022/08/29-2/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3"/>
          <p:cNvSpPr txBox="1"/>
          <p:nvPr>
            <p:ph type="title"/>
          </p:nvPr>
        </p:nvSpPr>
        <p:spPr>
          <a:xfrm>
            <a:off x="838200" y="3033339"/>
            <a:ext cx="10515600" cy="7913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特徵工程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"/>
          <p:cNvSpPr txBox="1"/>
          <p:nvPr>
            <p:ph type="title"/>
          </p:nvPr>
        </p:nvSpPr>
        <p:spPr>
          <a:xfrm>
            <a:off x="838200" y="365126"/>
            <a:ext cx="10515600" cy="7913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特徵工程</a:t>
            </a:r>
            <a:endParaRPr/>
          </a:p>
        </p:txBody>
      </p:sp>
      <p:sp>
        <p:nvSpPr>
          <p:cNvPr id="197" name="Google Shape;197;p12"/>
          <p:cNvSpPr txBox="1"/>
          <p:nvPr/>
        </p:nvSpPr>
        <p:spPr>
          <a:xfrm>
            <a:off x="2052975" y="1466000"/>
            <a:ext cx="8819400" cy="46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Font typeface="DFKai-SB"/>
              <a:buChar char="●"/>
            </a:pPr>
            <a:r>
              <a:rPr lang="zh-TW" sz="29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斷詞</a:t>
            </a:r>
            <a:r>
              <a:rPr lang="zh-TW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(Segmentation)</a:t>
            </a:r>
            <a:endParaRPr sz="2700">
              <a:latin typeface="DFKai-SB"/>
              <a:ea typeface="DFKai-SB"/>
              <a:cs typeface="DFKai-SB"/>
              <a:sym typeface="DFKai-SB"/>
            </a:endParaRPr>
          </a:p>
          <a:p>
            <a:pPr indent="-4000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Font typeface="Calibri"/>
              <a:buChar char="○"/>
            </a:pPr>
            <a:r>
              <a:rPr lang="zh-TW" sz="2700">
                <a:latin typeface="Calibri"/>
                <a:ea typeface="Calibri"/>
                <a:cs typeface="Calibri"/>
                <a:sym typeface="Calibri"/>
              </a:rPr>
              <a:t>JiebaR 與 CKIP Tagger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Font typeface="DFKai-SB"/>
              <a:buChar char="●"/>
            </a:pPr>
            <a:r>
              <a:rPr lang="zh-TW" sz="2900">
                <a:latin typeface="DFKai-SB"/>
                <a:ea typeface="DFKai-SB"/>
                <a:cs typeface="DFKai-SB"/>
                <a:sym typeface="DFKai-SB"/>
              </a:rPr>
              <a:t>詞嵌入</a:t>
            </a:r>
            <a:r>
              <a:rPr lang="zh-TW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zh-TW" sz="2900">
                <a:latin typeface="Calibri"/>
                <a:ea typeface="Calibri"/>
                <a:cs typeface="Calibri"/>
                <a:sym typeface="Calibri"/>
              </a:rPr>
              <a:t>Word Embedding</a:t>
            </a:r>
            <a:r>
              <a:rPr lang="zh-TW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900">
              <a:latin typeface="DFKai-SB"/>
              <a:ea typeface="DFKai-SB"/>
              <a:cs typeface="DFKai-SB"/>
              <a:sym typeface="DFKai-SB"/>
            </a:endParaRPr>
          </a:p>
          <a:p>
            <a:pPr indent="-4000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Font typeface="Calibri"/>
              <a:buChar char="○"/>
            </a:pPr>
            <a:r>
              <a:rPr lang="zh-TW" sz="2700">
                <a:latin typeface="Calibri"/>
                <a:ea typeface="Calibri"/>
                <a:cs typeface="Calibri"/>
                <a:sym typeface="Calibri"/>
              </a:rPr>
              <a:t>Word2vec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Font typeface="DFKai-SB"/>
              <a:buChar char="●"/>
            </a:pPr>
            <a:r>
              <a:rPr lang="zh-TW" sz="2900">
                <a:latin typeface="DFKai-SB"/>
                <a:ea typeface="DFKai-SB"/>
                <a:cs typeface="DFKai-SB"/>
                <a:sym typeface="DFKai-SB"/>
              </a:rPr>
              <a:t>文件嵌入</a:t>
            </a:r>
            <a:r>
              <a:rPr lang="zh-TW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zh-TW" sz="2900">
                <a:latin typeface="Calibri"/>
                <a:ea typeface="Calibri"/>
                <a:cs typeface="Calibri"/>
                <a:sym typeface="Calibri"/>
              </a:rPr>
              <a:t>Document Embedding</a:t>
            </a:r>
            <a:r>
              <a:rPr lang="zh-TW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900">
              <a:latin typeface="DFKai-SB"/>
              <a:ea typeface="DFKai-SB"/>
              <a:cs typeface="DFKai-SB"/>
              <a:sym typeface="DFKai-SB"/>
            </a:endParaRPr>
          </a:p>
          <a:p>
            <a:pPr indent="-4000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Font typeface="DFKai-SB"/>
              <a:buChar char="○"/>
            </a:pPr>
            <a:r>
              <a:rPr lang="zh-TW" sz="2700">
                <a:latin typeface="Calibri"/>
                <a:ea typeface="Calibri"/>
                <a:cs typeface="Calibri"/>
                <a:sym typeface="Calibri"/>
              </a:rPr>
              <a:t>Word2vec</a:t>
            </a:r>
            <a:r>
              <a:rPr lang="zh-TW" sz="2700">
                <a:latin typeface="DFKai-SB"/>
                <a:ea typeface="DFKai-SB"/>
                <a:cs typeface="DFKai-SB"/>
                <a:sym typeface="DFKai-SB"/>
              </a:rPr>
              <a:t> 轉換成 </a:t>
            </a:r>
            <a:r>
              <a:rPr lang="zh-TW" sz="2700">
                <a:latin typeface="Calibri"/>
                <a:ea typeface="Calibri"/>
                <a:cs typeface="Calibri"/>
                <a:sym typeface="Calibri"/>
              </a:rPr>
              <a:t>Doc2vec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  <a:p>
            <a:pPr indent="-463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700"/>
              <a:buFont typeface="DFKai-SB"/>
              <a:buChar char="○"/>
            </a:pPr>
            <a:r>
              <a:rPr lang="zh-TW" sz="2700">
                <a:latin typeface="Calibri"/>
                <a:ea typeface="Calibri"/>
                <a:cs typeface="Calibri"/>
                <a:sym typeface="Calibri"/>
              </a:rPr>
              <a:t>BERT</a:t>
            </a:r>
            <a:r>
              <a:rPr lang="zh-TW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zh-TW" sz="2700">
                <a:latin typeface="Calibri"/>
                <a:ea typeface="Calibri"/>
                <a:cs typeface="Calibri"/>
                <a:sym typeface="Calibri"/>
              </a:rPr>
              <a:t>bert-base-chinese model</a:t>
            </a:r>
            <a:r>
              <a:rPr lang="zh-TW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7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4ec0c84192_0_12"/>
          <p:cNvSpPr txBox="1"/>
          <p:nvPr>
            <p:ph type="title"/>
          </p:nvPr>
        </p:nvSpPr>
        <p:spPr>
          <a:xfrm>
            <a:off x="838200" y="36512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特徵工程</a:t>
            </a:r>
            <a:endParaRPr/>
          </a:p>
        </p:txBody>
      </p:sp>
      <p:sp>
        <p:nvSpPr>
          <p:cNvPr id="203" name="Google Shape;203;g24ec0c84192_0_12"/>
          <p:cNvSpPr txBox="1"/>
          <p:nvPr/>
        </p:nvSpPr>
        <p:spPr>
          <a:xfrm>
            <a:off x="2052975" y="1466000"/>
            <a:ext cx="83919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76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900"/>
              <a:buFont typeface="Calibri"/>
              <a:buChar char="●"/>
            </a:pPr>
            <a:r>
              <a:rPr lang="zh-TW" sz="3900">
                <a:latin typeface="DFKai-SB"/>
                <a:ea typeface="DFKai-SB"/>
                <a:cs typeface="DFKai-SB"/>
                <a:sym typeface="DFKai-SB"/>
              </a:rPr>
              <a:t>斷詞</a:t>
            </a:r>
            <a:r>
              <a:rPr lang="zh-TW" sz="3900">
                <a:latin typeface="Calibri"/>
                <a:ea typeface="Calibri"/>
                <a:cs typeface="Calibri"/>
                <a:sym typeface="Calibri"/>
              </a:rPr>
              <a:t> (Segmentation)</a:t>
            </a:r>
            <a:endParaRPr sz="3900">
              <a:latin typeface="Calibri"/>
              <a:ea typeface="Calibri"/>
              <a:cs typeface="Calibri"/>
              <a:sym typeface="Calibri"/>
            </a:endParaRPr>
          </a:p>
          <a:p>
            <a:pPr indent="-463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Font typeface="Calibri"/>
              <a:buChar char="○"/>
            </a:pPr>
            <a:r>
              <a:rPr lang="zh-TW" sz="3700">
                <a:latin typeface="Calibri"/>
                <a:ea typeface="Calibri"/>
                <a:cs typeface="Calibri"/>
                <a:sym typeface="Calibri"/>
              </a:rPr>
              <a:t>JiebaR</a:t>
            </a:r>
            <a:endParaRPr sz="3700">
              <a:latin typeface="Calibri"/>
              <a:ea typeface="Calibri"/>
              <a:cs typeface="Calibri"/>
              <a:sym typeface="Calibri"/>
            </a:endParaRPr>
          </a:p>
          <a:p>
            <a:pPr indent="-431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DFKai-SB"/>
              <a:buChar char="■"/>
            </a:pPr>
            <a:r>
              <a:rPr lang="zh-TW" sz="3200">
                <a:latin typeface="DFKai-SB"/>
                <a:ea typeface="DFKai-SB"/>
                <a:cs typeface="DFKai-SB"/>
                <a:sym typeface="DFKai-SB"/>
              </a:rPr>
              <a:t>常稱「結巴」，</a:t>
            </a:r>
            <a:r>
              <a:rPr lang="zh-TW" sz="3200"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zh-TW" sz="3200">
                <a:latin typeface="DFKai-SB"/>
                <a:ea typeface="DFKai-SB"/>
                <a:cs typeface="DFKai-SB"/>
                <a:sym typeface="DFKai-SB"/>
              </a:rPr>
              <a:t>語言版本，</a:t>
            </a:r>
            <a:r>
              <a:rPr lang="zh-TW" sz="3200">
                <a:latin typeface="DFKai-SB"/>
                <a:ea typeface="DFKai-SB"/>
                <a:cs typeface="DFKai-SB"/>
                <a:sym typeface="DFKai-SB"/>
              </a:rPr>
              <a:t>一種中文分詞工具，協助了解章回小說當中的用字情形。</a:t>
            </a:r>
            <a:endParaRPr sz="32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04" name="Google Shape;204;g24ec0c84192_0_12"/>
          <p:cNvSpPr txBox="1"/>
          <p:nvPr/>
        </p:nvSpPr>
        <p:spPr>
          <a:xfrm>
            <a:off x="2371050" y="4621400"/>
            <a:ext cx="7449900" cy="55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latin typeface="DFKai-SB"/>
                <a:ea typeface="DFKai-SB"/>
                <a:cs typeface="DFKai-SB"/>
                <a:sym typeface="DFKai-SB"/>
              </a:rPr>
              <a:t>"</a:t>
            </a:r>
            <a:r>
              <a:rPr b="1" lang="zh-TW" sz="2400"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賈寶玉最愛的是林黛玉？還是寶釵？抑或史湘雲？</a:t>
            </a:r>
            <a:r>
              <a:rPr b="1" lang="zh-TW" sz="2400">
                <a:latin typeface="DFKai-SB"/>
                <a:ea typeface="DFKai-SB"/>
                <a:cs typeface="DFKai-SB"/>
                <a:sym typeface="DFKai-SB"/>
              </a:rPr>
              <a:t>"</a:t>
            </a:r>
            <a:endParaRPr b="1" sz="24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05" name="Google Shape;205;g24ec0c84192_0_12"/>
          <p:cNvSpPr txBox="1"/>
          <p:nvPr/>
        </p:nvSpPr>
        <p:spPr>
          <a:xfrm>
            <a:off x="1114200" y="5558525"/>
            <a:ext cx="9963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100">
                <a:latin typeface="DFKai-SB"/>
                <a:ea typeface="DFKai-SB"/>
                <a:cs typeface="DFKai-SB"/>
                <a:sym typeface="DFKai-SB"/>
              </a:rPr>
              <a:t>[1] "</a:t>
            </a:r>
            <a:r>
              <a:rPr b="1" lang="zh-TW" sz="2100"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賈寶玉</a:t>
            </a:r>
            <a:r>
              <a:rPr b="1" lang="zh-TW" sz="2100">
                <a:latin typeface="DFKai-SB"/>
                <a:ea typeface="DFKai-SB"/>
                <a:cs typeface="DFKai-SB"/>
                <a:sym typeface="DFKai-SB"/>
              </a:rPr>
              <a:t>" "</a:t>
            </a:r>
            <a:r>
              <a:rPr b="1" lang="zh-TW" sz="2100"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最愛</a:t>
            </a:r>
            <a:r>
              <a:rPr b="1" lang="zh-TW" sz="2100">
                <a:latin typeface="DFKai-SB"/>
                <a:ea typeface="DFKai-SB"/>
                <a:cs typeface="DFKai-SB"/>
                <a:sym typeface="DFKai-SB"/>
              </a:rPr>
              <a:t>" "</a:t>
            </a:r>
            <a:r>
              <a:rPr lang="zh-TW" sz="2100"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的</a:t>
            </a:r>
            <a:r>
              <a:rPr b="1" lang="zh-TW" sz="2100">
                <a:latin typeface="DFKai-SB"/>
                <a:ea typeface="DFKai-SB"/>
                <a:cs typeface="DFKai-SB"/>
                <a:sym typeface="DFKai-SB"/>
              </a:rPr>
              <a:t>" "</a:t>
            </a:r>
            <a:r>
              <a:rPr lang="zh-TW" sz="2100"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是</a:t>
            </a:r>
            <a:r>
              <a:rPr b="1" lang="zh-TW" sz="2100">
                <a:latin typeface="DFKai-SB"/>
                <a:ea typeface="DFKai-SB"/>
                <a:cs typeface="DFKai-SB"/>
                <a:sym typeface="DFKai-SB"/>
              </a:rPr>
              <a:t>" "</a:t>
            </a:r>
            <a:r>
              <a:rPr b="1" lang="zh-TW" sz="2100"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林黛玉</a:t>
            </a:r>
            <a:r>
              <a:rPr b="1" lang="zh-TW" sz="2100">
                <a:latin typeface="DFKai-SB"/>
                <a:ea typeface="DFKai-SB"/>
                <a:cs typeface="DFKai-SB"/>
                <a:sym typeface="DFKai-SB"/>
              </a:rPr>
              <a:t>" "</a:t>
            </a:r>
            <a:r>
              <a:rPr lang="zh-TW" sz="2100"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還是</a:t>
            </a:r>
            <a:r>
              <a:rPr b="1" lang="zh-TW" sz="2100">
                <a:latin typeface="DFKai-SB"/>
                <a:ea typeface="DFKai-SB"/>
                <a:cs typeface="DFKai-SB"/>
                <a:sym typeface="DFKai-SB"/>
              </a:rPr>
              <a:t>" "</a:t>
            </a:r>
            <a:r>
              <a:rPr b="1" lang="zh-TW" sz="2100"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寶釵</a:t>
            </a:r>
            <a:r>
              <a:rPr b="1" lang="zh-TW" sz="2100">
                <a:latin typeface="DFKai-SB"/>
                <a:ea typeface="DFKai-SB"/>
                <a:cs typeface="DFKai-SB"/>
                <a:sym typeface="DFKai-SB"/>
              </a:rPr>
              <a:t>" "</a:t>
            </a:r>
            <a:r>
              <a:rPr lang="zh-TW" sz="2100"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抑或</a:t>
            </a:r>
            <a:r>
              <a:rPr b="1" lang="zh-TW" sz="2100">
                <a:latin typeface="DFKai-SB"/>
                <a:ea typeface="DFKai-SB"/>
                <a:cs typeface="DFKai-SB"/>
                <a:sym typeface="DFKai-SB"/>
              </a:rPr>
              <a:t>" "</a:t>
            </a:r>
            <a:r>
              <a:rPr b="1" lang="zh-TW" sz="2100"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史湘雲</a:t>
            </a:r>
            <a:r>
              <a:rPr b="1" lang="zh-TW" sz="2100">
                <a:latin typeface="DFKai-SB"/>
                <a:ea typeface="DFKai-SB"/>
                <a:cs typeface="DFKai-SB"/>
                <a:sym typeface="DFKai-SB"/>
              </a:rPr>
              <a:t>"</a:t>
            </a:r>
            <a:endParaRPr b="1" sz="2100">
              <a:latin typeface="DFKai-SB"/>
              <a:ea typeface="DFKai-SB"/>
              <a:cs typeface="DFKai-SB"/>
              <a:sym typeface="DFKai-SB"/>
            </a:endParaRPr>
          </a:p>
        </p:txBody>
      </p:sp>
      <p:cxnSp>
        <p:nvCxnSpPr>
          <p:cNvPr id="206" name="Google Shape;206;g24ec0c84192_0_12"/>
          <p:cNvCxnSpPr>
            <a:stCxn id="204" idx="2"/>
            <a:endCxn id="205" idx="0"/>
          </p:cNvCxnSpPr>
          <p:nvPr/>
        </p:nvCxnSpPr>
        <p:spPr>
          <a:xfrm>
            <a:off x="6096000" y="5175500"/>
            <a:ext cx="0" cy="38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"/>
          <p:cNvSpPr txBox="1"/>
          <p:nvPr>
            <p:ph type="title"/>
          </p:nvPr>
        </p:nvSpPr>
        <p:spPr>
          <a:xfrm>
            <a:off x="838200" y="365126"/>
            <a:ext cx="10515600" cy="7913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大綱</a:t>
            </a:r>
            <a:endParaRPr/>
          </a:p>
        </p:txBody>
      </p:sp>
      <p:sp>
        <p:nvSpPr>
          <p:cNvPr id="89" name="Google Shape;89;p2"/>
          <p:cNvSpPr txBox="1"/>
          <p:nvPr>
            <p:ph idx="4294967295" type="body"/>
          </p:nvPr>
        </p:nvSpPr>
        <p:spPr>
          <a:xfrm>
            <a:off x="2897467" y="1281951"/>
            <a:ext cx="6397065" cy="5288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245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成員簡介</a:t>
            </a:r>
            <a:endParaRPr sz="2600">
              <a:latin typeface="DFKai-SB"/>
              <a:ea typeface="DFKai-SB"/>
              <a:cs typeface="DFKai-SB"/>
              <a:sym typeface="DFKai-SB"/>
            </a:endParaRPr>
          </a:p>
          <a:p>
            <a:pPr indent="-182245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背景、動機、目的</a:t>
            </a:r>
            <a:endParaRPr sz="2600">
              <a:latin typeface="DFKai-SB"/>
              <a:ea typeface="DFKai-SB"/>
              <a:cs typeface="DFKai-SB"/>
              <a:sym typeface="DFKai-SB"/>
            </a:endParaRPr>
          </a:p>
          <a:p>
            <a:pPr indent="-182245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資料蒐集</a:t>
            </a:r>
            <a:endParaRPr sz="2600">
              <a:latin typeface="DFKai-SB"/>
              <a:ea typeface="DFKai-SB"/>
              <a:cs typeface="DFKai-SB"/>
              <a:sym typeface="DFKai-SB"/>
            </a:endParaRPr>
          </a:p>
          <a:p>
            <a:pPr indent="-182245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探索性資料分析</a:t>
            </a:r>
            <a:endParaRPr sz="2600"/>
          </a:p>
          <a:p>
            <a:pPr indent="-182245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深度學習分析</a:t>
            </a:r>
            <a:endParaRPr sz="2600">
              <a:latin typeface="DFKai-SB"/>
              <a:ea typeface="DFKai-SB"/>
              <a:cs typeface="DFKai-SB"/>
              <a:sym typeface="DFKai-SB"/>
            </a:endParaRPr>
          </a:p>
          <a:p>
            <a:pPr indent="-182245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資料前處理</a:t>
            </a:r>
            <a:endParaRPr sz="2600">
              <a:latin typeface="DFKai-SB"/>
              <a:ea typeface="DFKai-SB"/>
              <a:cs typeface="DFKai-SB"/>
              <a:sym typeface="DFKai-SB"/>
            </a:endParaRPr>
          </a:p>
          <a:p>
            <a:pPr indent="-182245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特徵工程</a:t>
            </a:r>
            <a:endParaRPr sz="2600">
              <a:latin typeface="DFKai-SB"/>
              <a:ea typeface="DFKai-SB"/>
              <a:cs typeface="DFKai-SB"/>
              <a:sym typeface="DFKai-SB"/>
            </a:endParaRPr>
          </a:p>
          <a:p>
            <a:pPr indent="-182245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模型訓練與成效評估</a:t>
            </a:r>
            <a:endParaRPr sz="2600">
              <a:latin typeface="DFKai-SB"/>
              <a:ea typeface="DFKai-SB"/>
              <a:cs typeface="DFKai-SB"/>
              <a:sym typeface="DFKai-SB"/>
            </a:endParaRPr>
          </a:p>
          <a:p>
            <a:pPr indent="-182245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錯誤分析</a:t>
            </a:r>
            <a:endParaRPr sz="2600">
              <a:latin typeface="DFKai-SB"/>
              <a:ea typeface="DFKai-SB"/>
              <a:cs typeface="DFKai-SB"/>
              <a:sym typeface="DFKai-SB"/>
            </a:endParaRPr>
          </a:p>
          <a:p>
            <a:pPr indent="-182245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結論</a:t>
            </a:r>
            <a:endParaRPr sz="2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26da6b5adb_0_5"/>
          <p:cNvSpPr txBox="1"/>
          <p:nvPr>
            <p:ph type="title"/>
          </p:nvPr>
        </p:nvSpPr>
        <p:spPr>
          <a:xfrm>
            <a:off x="838200" y="36512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特徵工程</a:t>
            </a:r>
            <a:endParaRPr/>
          </a:p>
        </p:txBody>
      </p:sp>
      <p:sp>
        <p:nvSpPr>
          <p:cNvPr id="212" name="Google Shape;212;g226da6b5adb_0_5"/>
          <p:cNvSpPr txBox="1"/>
          <p:nvPr/>
        </p:nvSpPr>
        <p:spPr>
          <a:xfrm>
            <a:off x="2052975" y="1466000"/>
            <a:ext cx="88194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Font typeface="DFKai-SB"/>
              <a:buChar char="●"/>
            </a:pPr>
            <a:r>
              <a:rPr lang="zh-TW" sz="39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斷詞</a:t>
            </a:r>
            <a:r>
              <a:rPr lang="zh-TW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(Segmentation)</a:t>
            </a:r>
            <a:endParaRPr sz="3700">
              <a:latin typeface="Calibri"/>
              <a:ea typeface="Calibri"/>
              <a:cs typeface="Calibri"/>
              <a:sym typeface="Calibri"/>
            </a:endParaRPr>
          </a:p>
          <a:p>
            <a:pPr indent="-463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Font typeface="Calibri"/>
              <a:buChar char="○"/>
            </a:pPr>
            <a:r>
              <a:rPr lang="zh-TW" sz="3700">
                <a:latin typeface="Calibri"/>
                <a:ea typeface="Calibri"/>
                <a:cs typeface="Calibri"/>
                <a:sym typeface="Calibri"/>
              </a:rPr>
              <a:t>CKIP Tagger</a:t>
            </a:r>
            <a:endParaRPr sz="3700">
              <a:latin typeface="Calibri"/>
              <a:ea typeface="Calibri"/>
              <a:cs typeface="Calibri"/>
              <a:sym typeface="Calibri"/>
            </a:endParaRPr>
          </a:p>
          <a:p>
            <a:pPr indent="-431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DFKai-SB"/>
              <a:buChar char="■"/>
            </a:pPr>
            <a:r>
              <a:rPr lang="zh-TW" sz="3200">
                <a:latin typeface="DFKai-SB"/>
                <a:ea typeface="DFKai-SB"/>
                <a:cs typeface="DFKai-SB"/>
                <a:sym typeface="DFKai-SB"/>
              </a:rPr>
              <a:t>由</a:t>
            </a:r>
            <a:r>
              <a:rPr lang="zh-TW" sz="3200" u="sng">
                <a:latin typeface="DFKai-SB"/>
                <a:ea typeface="DFKai-SB"/>
                <a:cs typeface="DFKai-SB"/>
                <a:sym typeface="DFKai-SB"/>
              </a:rPr>
              <a:t>中研院</a:t>
            </a:r>
            <a:r>
              <a:rPr lang="zh-TW" sz="3200">
                <a:latin typeface="DFKai-SB"/>
                <a:ea typeface="DFKai-SB"/>
                <a:cs typeface="DFKai-SB"/>
                <a:sym typeface="DFKai-SB"/>
              </a:rPr>
              <a:t>自行研發的中文分詞系統，與 </a:t>
            </a:r>
            <a:r>
              <a:rPr lang="zh-TW" sz="3200">
                <a:latin typeface="Calibri"/>
                <a:ea typeface="Calibri"/>
                <a:cs typeface="Calibri"/>
                <a:sym typeface="Calibri"/>
              </a:rPr>
              <a:t>JeibaR</a:t>
            </a:r>
            <a:r>
              <a:rPr lang="zh-TW" sz="3200">
                <a:latin typeface="DFKai-SB"/>
                <a:ea typeface="DFKai-SB"/>
                <a:cs typeface="DFKai-SB"/>
                <a:sym typeface="DFKai-SB"/>
              </a:rPr>
              <a:t> 功能類似，同樣</a:t>
            </a:r>
            <a:r>
              <a:rPr lang="zh-TW" sz="32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協助了解章回小說當中的用字情形。</a:t>
            </a:r>
            <a:endParaRPr sz="32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26da6b5adb_0_10"/>
          <p:cNvSpPr txBox="1"/>
          <p:nvPr>
            <p:ph type="title"/>
          </p:nvPr>
        </p:nvSpPr>
        <p:spPr>
          <a:xfrm>
            <a:off x="838200" y="36512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特徵工程</a:t>
            </a:r>
            <a:endParaRPr/>
          </a:p>
        </p:txBody>
      </p:sp>
      <p:sp>
        <p:nvSpPr>
          <p:cNvPr id="218" name="Google Shape;218;g226da6b5adb_0_10"/>
          <p:cNvSpPr txBox="1"/>
          <p:nvPr/>
        </p:nvSpPr>
        <p:spPr>
          <a:xfrm>
            <a:off x="2052975" y="1237400"/>
            <a:ext cx="8891400" cy="55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SzPts val="3900"/>
              <a:buFont typeface="DFKai-SB"/>
              <a:buChar char="●"/>
            </a:pPr>
            <a:r>
              <a:rPr lang="zh-TW" sz="3900">
                <a:latin typeface="DFKai-SB"/>
                <a:ea typeface="DFKai-SB"/>
                <a:cs typeface="DFKai-SB"/>
                <a:sym typeface="DFKai-SB"/>
              </a:rPr>
              <a:t>詞嵌入</a:t>
            </a:r>
            <a:r>
              <a:rPr lang="zh-TW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zh-TW" sz="3900">
                <a:latin typeface="Calibri"/>
                <a:ea typeface="Calibri"/>
                <a:cs typeface="Calibri"/>
                <a:sym typeface="Calibri"/>
              </a:rPr>
              <a:t>Word Embedding</a:t>
            </a:r>
            <a:r>
              <a:rPr lang="zh-TW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3900">
              <a:latin typeface="DFKai-SB"/>
              <a:ea typeface="DFKai-SB"/>
              <a:cs typeface="DFKai-SB"/>
              <a:sym typeface="DFKai-SB"/>
            </a:endParaRPr>
          </a:p>
          <a:p>
            <a:pPr indent="-463550" lvl="1" marL="914400" rtl="0" algn="l">
              <a:spcBef>
                <a:spcPts val="0"/>
              </a:spcBef>
              <a:spcAft>
                <a:spcPts val="0"/>
              </a:spcAft>
              <a:buSzPts val="3700"/>
              <a:buFont typeface="Calibri"/>
              <a:buChar char="○"/>
            </a:pPr>
            <a:r>
              <a:rPr lang="zh-TW" sz="3700">
                <a:latin typeface="Calibri"/>
                <a:ea typeface="Calibri"/>
                <a:cs typeface="Calibri"/>
                <a:sym typeface="Calibri"/>
              </a:rPr>
              <a:t>Word2vec</a:t>
            </a:r>
            <a:endParaRPr sz="3700">
              <a:latin typeface="Calibri"/>
              <a:ea typeface="Calibri"/>
              <a:cs typeface="Calibri"/>
              <a:sym typeface="Calibri"/>
            </a:endParaRPr>
          </a:p>
          <a:p>
            <a:pPr indent="-40005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Font typeface="DFKai-SB"/>
              <a:buChar char="○"/>
            </a:pPr>
            <a:r>
              <a:rPr lang="zh-TW" sz="2700">
                <a:latin typeface="Calibri"/>
                <a:ea typeface="Calibri"/>
                <a:cs typeface="Calibri"/>
                <a:sym typeface="Calibri"/>
              </a:rPr>
              <a:t>Google</a:t>
            </a:r>
            <a:r>
              <a:rPr lang="zh-TW" sz="2700">
                <a:latin typeface="DFKai-SB"/>
                <a:ea typeface="DFKai-SB"/>
                <a:cs typeface="DFKai-SB"/>
                <a:sym typeface="DFKai-SB"/>
              </a:rPr>
              <a:t> 於</a:t>
            </a:r>
            <a:r>
              <a:rPr lang="zh-TW" sz="2700">
                <a:latin typeface="Calibri"/>
                <a:ea typeface="Calibri"/>
                <a:cs typeface="Calibri"/>
                <a:sym typeface="Calibri"/>
              </a:rPr>
              <a:t> 2013 </a:t>
            </a:r>
            <a:r>
              <a:rPr lang="zh-TW" sz="2700">
                <a:latin typeface="DFKai-SB"/>
                <a:ea typeface="DFKai-SB"/>
                <a:cs typeface="DFKai-SB"/>
                <a:sym typeface="DFKai-SB"/>
              </a:rPr>
              <a:t>年開源的工具，透過字詞的集合，將</a:t>
            </a:r>
            <a:r>
              <a:rPr lang="zh-TW" sz="2700" u="sng">
                <a:latin typeface="DFKai-SB"/>
                <a:ea typeface="DFKai-SB"/>
                <a:cs typeface="DFKai-SB"/>
                <a:sym typeface="DFKai-SB"/>
              </a:rPr>
              <a:t>字詞</a:t>
            </a:r>
            <a:r>
              <a:rPr lang="zh-TW" sz="2700">
                <a:latin typeface="DFKai-SB"/>
                <a:ea typeface="DFKai-SB"/>
                <a:cs typeface="DFKai-SB"/>
                <a:sym typeface="DFKai-SB"/>
              </a:rPr>
              <a:t>轉換成</a:t>
            </a:r>
            <a:r>
              <a:rPr lang="zh-TW" sz="2700" u="sng">
                <a:latin typeface="DFKai-SB"/>
                <a:ea typeface="DFKai-SB"/>
                <a:cs typeface="DFKai-SB"/>
                <a:sym typeface="DFKai-SB"/>
              </a:rPr>
              <a:t>向量</a:t>
            </a:r>
            <a:r>
              <a:rPr lang="zh-TW" sz="2700">
                <a:latin typeface="DFKai-SB"/>
                <a:ea typeface="DFKai-SB"/>
                <a:cs typeface="DFKai-SB"/>
                <a:sym typeface="DFKai-SB"/>
              </a:rPr>
              <a:t>形式，計算出字詞之間在向量空間中的關係。</a:t>
            </a:r>
            <a:endParaRPr sz="2700">
              <a:latin typeface="DFKai-SB"/>
              <a:ea typeface="DFKai-SB"/>
              <a:cs typeface="DFKai-SB"/>
              <a:sym typeface="DFKai-SB"/>
            </a:endParaRPr>
          </a:p>
          <a:p>
            <a:pPr indent="-40005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Font typeface="DFKai-SB"/>
              <a:buChar char="○"/>
            </a:pPr>
            <a:r>
              <a:rPr lang="zh-TW" sz="2700">
                <a:latin typeface="DFKai-SB"/>
                <a:ea typeface="DFKai-SB"/>
                <a:cs typeface="DFKai-SB"/>
                <a:sym typeface="DFKai-SB"/>
              </a:rPr>
              <a:t>訓練過程中，可以將 </a:t>
            </a:r>
            <a:r>
              <a:rPr b="1" lang="zh-TW" sz="2700">
                <a:latin typeface="Calibri"/>
                <a:ea typeface="Calibri"/>
                <a:cs typeface="Calibri"/>
                <a:sym typeface="Calibri"/>
              </a:rPr>
              <a:t>One-Hot Encoding</a:t>
            </a:r>
            <a:r>
              <a:rPr lang="zh-TW" sz="2700">
                <a:latin typeface="DFKai-SB"/>
                <a:ea typeface="DFKai-SB"/>
                <a:cs typeface="DFKai-SB"/>
                <a:sym typeface="DFKai-SB"/>
              </a:rPr>
              <a:t> 這種</a:t>
            </a:r>
            <a:r>
              <a:rPr lang="zh-TW" sz="2700" u="sng">
                <a:latin typeface="DFKai-SB"/>
                <a:ea typeface="DFKai-SB"/>
                <a:cs typeface="DFKai-SB"/>
                <a:sym typeface="DFKai-SB"/>
              </a:rPr>
              <a:t>高維度</a:t>
            </a:r>
            <a:r>
              <a:rPr lang="zh-TW" sz="2700">
                <a:latin typeface="DFKai-SB"/>
                <a:ea typeface="DFKai-SB"/>
                <a:cs typeface="DFKai-SB"/>
                <a:sym typeface="DFKai-SB"/>
              </a:rPr>
              <a:t>的向量，轉換成相對</a:t>
            </a:r>
            <a:r>
              <a:rPr lang="zh-TW" sz="2700" u="sng">
                <a:latin typeface="DFKai-SB"/>
                <a:ea typeface="DFKai-SB"/>
                <a:cs typeface="DFKai-SB"/>
                <a:sym typeface="DFKai-SB"/>
              </a:rPr>
              <a:t>較低維度</a:t>
            </a:r>
            <a:r>
              <a:rPr lang="zh-TW" sz="2700">
                <a:latin typeface="DFKai-SB"/>
                <a:ea typeface="DFKai-SB"/>
                <a:cs typeface="DFKai-SB"/>
                <a:sym typeface="DFKai-SB"/>
              </a:rPr>
              <a:t>的向量，此種低維向量則稱之為</a:t>
            </a:r>
            <a:r>
              <a:rPr lang="zh-TW" sz="2700" u="sng">
                <a:latin typeface="DFKai-SB"/>
                <a:ea typeface="DFKai-SB"/>
                <a:cs typeface="DFKai-SB"/>
                <a:sym typeface="DFKai-SB"/>
              </a:rPr>
              <a:t>嵌入</a:t>
            </a:r>
            <a:r>
              <a:rPr lang="zh-TW" sz="2700">
                <a:latin typeface="Calibri"/>
                <a:ea typeface="Calibri"/>
                <a:cs typeface="Calibri"/>
                <a:sym typeface="Calibri"/>
              </a:rPr>
              <a:t> (Embedding)</a:t>
            </a:r>
            <a:r>
              <a:rPr lang="zh-TW" sz="2700">
                <a:latin typeface="DFKai-SB"/>
                <a:ea typeface="DFKai-SB"/>
                <a:cs typeface="DFKai-SB"/>
                <a:sym typeface="DFKai-SB"/>
              </a:rPr>
              <a:t>。</a:t>
            </a:r>
            <a:endParaRPr sz="27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19" name="Google Shape;219;g226da6b5adb_0_10"/>
          <p:cNvSpPr txBox="1"/>
          <p:nvPr/>
        </p:nvSpPr>
        <p:spPr>
          <a:xfrm>
            <a:off x="834824" y="6454175"/>
            <a:ext cx="3884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圖: </a:t>
            </a:r>
            <a:r>
              <a:rPr lang="zh-TW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Hot Encodiing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g226da6b5adb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526" y="3146126"/>
            <a:ext cx="5107300" cy="32868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26da6b5adb_0_15"/>
          <p:cNvSpPr txBox="1"/>
          <p:nvPr>
            <p:ph type="title"/>
          </p:nvPr>
        </p:nvSpPr>
        <p:spPr>
          <a:xfrm>
            <a:off x="838200" y="36512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特徵工程</a:t>
            </a:r>
            <a:endParaRPr/>
          </a:p>
        </p:txBody>
      </p:sp>
      <p:sp>
        <p:nvSpPr>
          <p:cNvPr id="226" name="Google Shape;226;g226da6b5adb_0_15"/>
          <p:cNvSpPr txBox="1"/>
          <p:nvPr/>
        </p:nvSpPr>
        <p:spPr>
          <a:xfrm>
            <a:off x="2052975" y="1008800"/>
            <a:ext cx="88194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SzPts val="3900"/>
              <a:buFont typeface="DFKai-SB"/>
              <a:buChar char="●"/>
            </a:pPr>
            <a:r>
              <a:rPr lang="zh-TW" sz="3900">
                <a:latin typeface="DFKai-SB"/>
                <a:ea typeface="DFKai-SB"/>
                <a:cs typeface="DFKai-SB"/>
                <a:sym typeface="DFKai-SB"/>
              </a:rPr>
              <a:t>詞嵌入</a:t>
            </a:r>
            <a:r>
              <a:rPr lang="zh-TW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zh-TW" sz="3900">
                <a:latin typeface="Calibri"/>
                <a:ea typeface="Calibri"/>
                <a:cs typeface="Calibri"/>
                <a:sym typeface="Calibri"/>
              </a:rPr>
              <a:t>Word Embedding</a:t>
            </a:r>
            <a:r>
              <a:rPr lang="zh-TW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3900">
              <a:latin typeface="DFKai-SB"/>
              <a:ea typeface="DFKai-SB"/>
              <a:cs typeface="DFKai-SB"/>
              <a:sym typeface="DFKai-SB"/>
            </a:endParaRPr>
          </a:p>
          <a:p>
            <a:pPr indent="-463550" lvl="1" marL="914400" rtl="0" algn="l">
              <a:spcBef>
                <a:spcPts val="0"/>
              </a:spcBef>
              <a:spcAft>
                <a:spcPts val="0"/>
              </a:spcAft>
              <a:buSzPts val="3700"/>
              <a:buFont typeface="Calibri"/>
              <a:buChar char="○"/>
            </a:pPr>
            <a:r>
              <a:rPr lang="zh-TW" sz="3700">
                <a:latin typeface="Calibri"/>
                <a:ea typeface="Calibri"/>
                <a:cs typeface="Calibri"/>
                <a:sym typeface="Calibri"/>
              </a:rPr>
              <a:t>Word2vec</a:t>
            </a:r>
            <a:endParaRPr sz="31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27" name="Google Shape;227;g226da6b5adb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6175" y="1821150"/>
            <a:ext cx="4696200" cy="453069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8" name="Google Shape;228;g226da6b5adb_0_15"/>
          <p:cNvSpPr txBox="1"/>
          <p:nvPr/>
        </p:nvSpPr>
        <p:spPr>
          <a:xfrm>
            <a:off x="6581924" y="6416725"/>
            <a:ext cx="3884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圖: </a:t>
            </a:r>
            <a:r>
              <a:rPr lang="zh-TW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Continuous Bag-of-Words，</a:t>
            </a:r>
            <a:r>
              <a:rPr b="1" lang="zh-TW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CBOW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g226da6b5adb_0_15"/>
          <p:cNvSpPr txBox="1"/>
          <p:nvPr/>
        </p:nvSpPr>
        <p:spPr>
          <a:xfrm>
            <a:off x="0" y="6416725"/>
            <a:ext cx="3714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1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參考資料：</a:t>
            </a:r>
            <a:endParaRPr b="0" i="0" sz="1100" u="none" cap="none" strike="noStrike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https://www.cnblogs.com/gogoSandy/p/13773327.html</a:t>
            </a:r>
            <a:endParaRPr sz="1100"/>
          </a:p>
        </p:txBody>
      </p:sp>
      <p:grpSp>
        <p:nvGrpSpPr>
          <p:cNvPr id="230" name="Google Shape;230;g226da6b5adb_0_15"/>
          <p:cNvGrpSpPr/>
          <p:nvPr/>
        </p:nvGrpSpPr>
        <p:grpSpPr>
          <a:xfrm>
            <a:off x="1451450" y="3420575"/>
            <a:ext cx="4431000" cy="1205700"/>
            <a:chOff x="6641675" y="2727650"/>
            <a:chExt cx="4431000" cy="1205700"/>
          </a:xfrm>
        </p:grpSpPr>
        <p:sp>
          <p:nvSpPr>
            <p:cNvPr id="231" name="Google Shape;231;g226da6b5adb_0_15"/>
            <p:cNvSpPr txBox="1"/>
            <p:nvPr/>
          </p:nvSpPr>
          <p:spPr>
            <a:xfrm>
              <a:off x="6641675" y="3120600"/>
              <a:ext cx="4431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000" u="sng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第二組</a:t>
              </a:r>
              <a:r>
                <a:rPr b="1" lang="zh-TW" sz="2000">
                  <a:solidFill>
                    <a:srgbClr val="9E9E9E"/>
                  </a:solidFill>
                  <a:latin typeface="Calibri"/>
                  <a:ea typeface="Calibri"/>
                  <a:cs typeface="Calibri"/>
                  <a:sym typeface="Calibri"/>
                </a:rPr>
                <a:t>     </a:t>
              </a:r>
              <a:r>
                <a:rPr b="1" lang="zh-TW" sz="2000" u="sng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是</a:t>
              </a:r>
              <a:r>
                <a:rPr b="1" lang="zh-TW" sz="2000">
                  <a:solidFill>
                    <a:srgbClr val="9E9E9E"/>
                  </a:solidFill>
                  <a:latin typeface="Calibri"/>
                  <a:ea typeface="Calibri"/>
                  <a:cs typeface="Calibri"/>
                  <a:sym typeface="Calibri"/>
                </a:rPr>
                <a:t>     </a:t>
              </a:r>
              <a:r>
                <a:rPr b="1" lang="zh-TW" sz="2000" u="sng">
                  <a:solidFill>
                    <a:srgbClr val="9E9E9E"/>
                  </a:solidFill>
                  <a:latin typeface="Calibri"/>
                  <a:ea typeface="Calibri"/>
                  <a:cs typeface="Calibri"/>
                  <a:sym typeface="Calibri"/>
                </a:rPr>
                <a:t>很棒</a:t>
              </a:r>
              <a:r>
                <a:rPr b="1" lang="zh-TW" sz="2000">
                  <a:solidFill>
                    <a:srgbClr val="9E9E9E"/>
                  </a:solidFill>
                  <a:latin typeface="Calibri"/>
                  <a:ea typeface="Calibri"/>
                  <a:cs typeface="Calibri"/>
                  <a:sym typeface="Calibri"/>
                </a:rPr>
                <a:t>     </a:t>
              </a:r>
              <a:r>
                <a:rPr b="1" lang="zh-TW" sz="2000" u="sng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的</a:t>
              </a:r>
              <a:r>
                <a:rPr b="1" lang="zh-TW" sz="2000">
                  <a:solidFill>
                    <a:srgbClr val="9E9E9E"/>
                  </a:solidFill>
                  <a:latin typeface="Calibri"/>
                  <a:ea typeface="Calibri"/>
                  <a:cs typeface="Calibri"/>
                  <a:sym typeface="Calibri"/>
                </a:rPr>
                <a:t>     </a:t>
              </a:r>
              <a:r>
                <a:rPr b="1" lang="zh-TW" sz="2000" u="sng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團隊</a:t>
              </a:r>
              <a:endParaRPr b="1" sz="2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g226da6b5adb_0_15"/>
            <p:cNvSpPr txBox="1"/>
            <p:nvPr/>
          </p:nvSpPr>
          <p:spPr>
            <a:xfrm>
              <a:off x="7278275" y="3509975"/>
              <a:ext cx="560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rgbClr val="9E9E9E"/>
                  </a:solidFill>
                  <a:latin typeface="Calibri"/>
                  <a:ea typeface="Calibri"/>
                  <a:cs typeface="Calibri"/>
                  <a:sym typeface="Calibri"/>
                </a:rPr>
                <a:t>輸入</a:t>
              </a:r>
              <a:endParaRPr b="1" sz="12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g226da6b5adb_0_15"/>
            <p:cNvSpPr txBox="1"/>
            <p:nvPr/>
          </p:nvSpPr>
          <p:spPr>
            <a:xfrm>
              <a:off x="8657250" y="3509975"/>
              <a:ext cx="661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latin typeface="Calibri"/>
                  <a:ea typeface="Calibri"/>
                  <a:cs typeface="Calibri"/>
                  <a:sym typeface="Calibri"/>
                </a:rPr>
                <a:t>輸出 </a:t>
              </a:r>
              <a:endParaRPr b="1" sz="12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g226da6b5adb_0_15"/>
            <p:cNvSpPr txBox="1"/>
            <p:nvPr/>
          </p:nvSpPr>
          <p:spPr>
            <a:xfrm>
              <a:off x="8028425" y="3509975"/>
              <a:ext cx="560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rgbClr val="9E9E9E"/>
                  </a:solidFill>
                  <a:latin typeface="Calibri"/>
                  <a:ea typeface="Calibri"/>
                  <a:cs typeface="Calibri"/>
                  <a:sym typeface="Calibri"/>
                </a:rPr>
                <a:t>輸入</a:t>
              </a:r>
              <a:endParaRPr b="1" sz="12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g226da6b5adb_0_15"/>
            <p:cNvSpPr txBox="1"/>
            <p:nvPr/>
          </p:nvSpPr>
          <p:spPr>
            <a:xfrm>
              <a:off x="9386863" y="3509975"/>
              <a:ext cx="560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rgbClr val="9E9E9E"/>
                  </a:solidFill>
                  <a:latin typeface="Calibri"/>
                  <a:ea typeface="Calibri"/>
                  <a:cs typeface="Calibri"/>
                  <a:sym typeface="Calibri"/>
                </a:rPr>
                <a:t>輸入</a:t>
              </a:r>
              <a:endParaRPr b="1" sz="12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g226da6b5adb_0_15"/>
            <p:cNvSpPr txBox="1"/>
            <p:nvPr/>
          </p:nvSpPr>
          <p:spPr>
            <a:xfrm>
              <a:off x="10060825" y="3509975"/>
              <a:ext cx="560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rgbClr val="9E9E9E"/>
                  </a:solidFill>
                  <a:latin typeface="Calibri"/>
                  <a:ea typeface="Calibri"/>
                  <a:cs typeface="Calibri"/>
                  <a:sym typeface="Calibri"/>
                </a:rPr>
                <a:t>輸入</a:t>
              </a:r>
              <a:endParaRPr b="1" sz="12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g226da6b5adb_0_15"/>
            <p:cNvSpPr txBox="1"/>
            <p:nvPr/>
          </p:nvSpPr>
          <p:spPr>
            <a:xfrm>
              <a:off x="7417050" y="2777163"/>
              <a:ext cx="314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highlight>
                    <a:srgbClr val="FFF2CC"/>
                  </a:highlight>
                  <a:latin typeface="Calibri"/>
                  <a:ea typeface="Calibri"/>
                  <a:cs typeface="Calibri"/>
                  <a:sym typeface="Calibri"/>
                </a:rPr>
                <a:t>CBOW: 通過上下文來預測當前值</a:t>
              </a:r>
              <a:endParaRPr>
                <a:highlight>
                  <a:srgbClr val="FFF2CC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g226da6b5adb_0_15"/>
            <p:cNvSpPr/>
            <p:nvPr/>
          </p:nvSpPr>
          <p:spPr>
            <a:xfrm>
              <a:off x="7003200" y="2727650"/>
              <a:ext cx="3714600" cy="1205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52794ed62a_0_2"/>
          <p:cNvSpPr txBox="1"/>
          <p:nvPr>
            <p:ph type="title"/>
          </p:nvPr>
        </p:nvSpPr>
        <p:spPr>
          <a:xfrm>
            <a:off x="838200" y="36512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特徵工程</a:t>
            </a:r>
            <a:endParaRPr/>
          </a:p>
        </p:txBody>
      </p:sp>
      <p:sp>
        <p:nvSpPr>
          <p:cNvPr id="244" name="Google Shape;244;g252794ed62a_0_2"/>
          <p:cNvSpPr txBox="1"/>
          <p:nvPr/>
        </p:nvSpPr>
        <p:spPr>
          <a:xfrm>
            <a:off x="2052975" y="1008800"/>
            <a:ext cx="88194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SzPts val="3900"/>
              <a:buFont typeface="DFKai-SB"/>
              <a:buChar char="●"/>
            </a:pPr>
            <a:r>
              <a:rPr lang="zh-TW" sz="3900">
                <a:latin typeface="DFKai-SB"/>
                <a:ea typeface="DFKai-SB"/>
                <a:cs typeface="DFKai-SB"/>
                <a:sym typeface="DFKai-SB"/>
              </a:rPr>
              <a:t>詞嵌入</a:t>
            </a:r>
            <a:r>
              <a:rPr lang="zh-TW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zh-TW" sz="3900">
                <a:latin typeface="Calibri"/>
                <a:ea typeface="Calibri"/>
                <a:cs typeface="Calibri"/>
                <a:sym typeface="Calibri"/>
              </a:rPr>
              <a:t>Word Embedding</a:t>
            </a:r>
            <a:r>
              <a:rPr lang="zh-TW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3900">
              <a:latin typeface="DFKai-SB"/>
              <a:ea typeface="DFKai-SB"/>
              <a:cs typeface="DFKai-SB"/>
              <a:sym typeface="DFKai-SB"/>
            </a:endParaRPr>
          </a:p>
          <a:p>
            <a:pPr indent="-463550" lvl="1" marL="914400" rtl="0" algn="l">
              <a:spcBef>
                <a:spcPts val="0"/>
              </a:spcBef>
              <a:spcAft>
                <a:spcPts val="0"/>
              </a:spcAft>
              <a:buSzPts val="3700"/>
              <a:buFont typeface="Calibri"/>
              <a:buChar char="○"/>
            </a:pPr>
            <a:r>
              <a:rPr lang="zh-TW" sz="3700">
                <a:latin typeface="Calibri"/>
                <a:ea typeface="Calibri"/>
                <a:cs typeface="Calibri"/>
                <a:sym typeface="Calibri"/>
              </a:rPr>
              <a:t>Word2vec</a:t>
            </a:r>
            <a:endParaRPr sz="31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45" name="Google Shape;245;g252794ed62a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9400" y="1748200"/>
            <a:ext cx="3459616" cy="46420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6" name="Google Shape;246;g252794ed62a_0_2"/>
          <p:cNvSpPr txBox="1"/>
          <p:nvPr/>
        </p:nvSpPr>
        <p:spPr>
          <a:xfrm>
            <a:off x="6929460" y="6428675"/>
            <a:ext cx="2299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圖: </a:t>
            </a:r>
            <a:r>
              <a:rPr b="1" lang="zh-TW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Skip-Gram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252794ed62a_0_2"/>
          <p:cNvSpPr txBox="1"/>
          <p:nvPr/>
        </p:nvSpPr>
        <p:spPr>
          <a:xfrm>
            <a:off x="0" y="6390275"/>
            <a:ext cx="3714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1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參考資料：</a:t>
            </a:r>
            <a:endParaRPr b="0" i="0" sz="1100" u="none" cap="none" strike="noStrike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https://www.cnblogs.com/gogoSandy/p/13773327.html</a:t>
            </a:r>
            <a:endParaRPr sz="1100"/>
          </a:p>
        </p:txBody>
      </p:sp>
      <p:grpSp>
        <p:nvGrpSpPr>
          <p:cNvPr id="248" name="Google Shape;248;g252794ed62a_0_2"/>
          <p:cNvGrpSpPr/>
          <p:nvPr/>
        </p:nvGrpSpPr>
        <p:grpSpPr>
          <a:xfrm>
            <a:off x="1431975" y="3471025"/>
            <a:ext cx="4431000" cy="1205700"/>
            <a:chOff x="6641675" y="4289050"/>
            <a:chExt cx="4431000" cy="1205700"/>
          </a:xfrm>
        </p:grpSpPr>
        <p:sp>
          <p:nvSpPr>
            <p:cNvPr id="249" name="Google Shape;249;g252794ed62a_0_2"/>
            <p:cNvSpPr txBox="1"/>
            <p:nvPr/>
          </p:nvSpPr>
          <p:spPr>
            <a:xfrm>
              <a:off x="6641675" y="4645600"/>
              <a:ext cx="4431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000" u="sng">
                  <a:solidFill>
                    <a:srgbClr val="9E9E9E"/>
                  </a:solidFill>
                  <a:latin typeface="Calibri"/>
                  <a:ea typeface="Calibri"/>
                  <a:cs typeface="Calibri"/>
                  <a:sym typeface="Calibri"/>
                </a:rPr>
                <a:t>第二組</a:t>
              </a:r>
              <a:r>
                <a:rPr b="1" lang="zh-TW" sz="2000">
                  <a:solidFill>
                    <a:srgbClr val="9E9E9E"/>
                  </a:solidFill>
                  <a:latin typeface="Calibri"/>
                  <a:ea typeface="Calibri"/>
                  <a:cs typeface="Calibri"/>
                  <a:sym typeface="Calibri"/>
                </a:rPr>
                <a:t>     </a:t>
              </a:r>
              <a:r>
                <a:rPr b="1" lang="zh-TW" sz="2000" u="sng">
                  <a:solidFill>
                    <a:srgbClr val="9E9E9E"/>
                  </a:solidFill>
                  <a:latin typeface="Calibri"/>
                  <a:ea typeface="Calibri"/>
                  <a:cs typeface="Calibri"/>
                  <a:sym typeface="Calibri"/>
                </a:rPr>
                <a:t>是</a:t>
              </a:r>
              <a:r>
                <a:rPr b="1" lang="zh-TW" sz="2000">
                  <a:solidFill>
                    <a:srgbClr val="9E9E9E"/>
                  </a:solidFill>
                  <a:latin typeface="Calibri"/>
                  <a:ea typeface="Calibri"/>
                  <a:cs typeface="Calibri"/>
                  <a:sym typeface="Calibri"/>
                </a:rPr>
                <a:t>     </a:t>
              </a:r>
              <a:r>
                <a:rPr b="1" lang="zh-TW" sz="2000" u="sng">
                  <a:latin typeface="Calibri"/>
                  <a:ea typeface="Calibri"/>
                  <a:cs typeface="Calibri"/>
                  <a:sym typeface="Calibri"/>
                </a:rPr>
                <a:t>很棒</a:t>
              </a:r>
              <a:r>
                <a:rPr b="1" lang="zh-TW" sz="2000">
                  <a:solidFill>
                    <a:srgbClr val="9E9E9E"/>
                  </a:solidFill>
                  <a:latin typeface="Calibri"/>
                  <a:ea typeface="Calibri"/>
                  <a:cs typeface="Calibri"/>
                  <a:sym typeface="Calibri"/>
                </a:rPr>
                <a:t>     </a:t>
              </a:r>
              <a:r>
                <a:rPr b="1" lang="zh-TW" sz="2000" u="sng">
                  <a:solidFill>
                    <a:srgbClr val="9E9E9E"/>
                  </a:solidFill>
                  <a:latin typeface="Calibri"/>
                  <a:ea typeface="Calibri"/>
                  <a:cs typeface="Calibri"/>
                  <a:sym typeface="Calibri"/>
                </a:rPr>
                <a:t>的</a:t>
              </a:r>
              <a:r>
                <a:rPr b="1" lang="zh-TW" sz="2000">
                  <a:solidFill>
                    <a:srgbClr val="9E9E9E"/>
                  </a:solidFill>
                  <a:latin typeface="Calibri"/>
                  <a:ea typeface="Calibri"/>
                  <a:cs typeface="Calibri"/>
                  <a:sym typeface="Calibri"/>
                </a:rPr>
                <a:t>     </a:t>
              </a:r>
              <a:r>
                <a:rPr b="1" lang="zh-TW" sz="2000" u="sng">
                  <a:solidFill>
                    <a:srgbClr val="9E9E9E"/>
                  </a:solidFill>
                  <a:latin typeface="Calibri"/>
                  <a:ea typeface="Calibri"/>
                  <a:cs typeface="Calibri"/>
                  <a:sym typeface="Calibri"/>
                </a:rPr>
                <a:t>團隊</a:t>
              </a:r>
              <a:endParaRPr b="1" sz="2000" u="sng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g252794ed62a_0_2"/>
            <p:cNvSpPr txBox="1"/>
            <p:nvPr/>
          </p:nvSpPr>
          <p:spPr>
            <a:xfrm>
              <a:off x="7278275" y="5034975"/>
              <a:ext cx="560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rgbClr val="9E9E9E"/>
                  </a:solidFill>
                  <a:latin typeface="Calibri"/>
                  <a:ea typeface="Calibri"/>
                  <a:cs typeface="Calibri"/>
                  <a:sym typeface="Calibri"/>
                </a:rPr>
                <a:t>輸出</a:t>
              </a:r>
              <a:endParaRPr b="1" sz="12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g252794ed62a_0_2"/>
            <p:cNvSpPr txBox="1"/>
            <p:nvPr/>
          </p:nvSpPr>
          <p:spPr>
            <a:xfrm>
              <a:off x="8657250" y="5034975"/>
              <a:ext cx="661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latin typeface="Calibri"/>
                  <a:ea typeface="Calibri"/>
                  <a:cs typeface="Calibri"/>
                  <a:sym typeface="Calibri"/>
                </a:rPr>
                <a:t>輸入 </a:t>
              </a:r>
              <a:endParaRPr b="1" sz="12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g252794ed62a_0_2"/>
            <p:cNvSpPr txBox="1"/>
            <p:nvPr/>
          </p:nvSpPr>
          <p:spPr>
            <a:xfrm>
              <a:off x="8028425" y="5034975"/>
              <a:ext cx="560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rgbClr val="9E9E9E"/>
                  </a:solidFill>
                  <a:latin typeface="Calibri"/>
                  <a:ea typeface="Calibri"/>
                  <a:cs typeface="Calibri"/>
                  <a:sym typeface="Calibri"/>
                </a:rPr>
                <a:t>輸出</a:t>
              </a:r>
              <a:endParaRPr b="1" sz="12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g252794ed62a_0_2"/>
            <p:cNvSpPr txBox="1"/>
            <p:nvPr/>
          </p:nvSpPr>
          <p:spPr>
            <a:xfrm>
              <a:off x="9386863" y="5034975"/>
              <a:ext cx="560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rgbClr val="9E9E9E"/>
                  </a:solidFill>
                  <a:latin typeface="Calibri"/>
                  <a:ea typeface="Calibri"/>
                  <a:cs typeface="Calibri"/>
                  <a:sym typeface="Calibri"/>
                </a:rPr>
                <a:t>輸出</a:t>
              </a:r>
              <a:endParaRPr b="1" sz="12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g252794ed62a_0_2"/>
            <p:cNvSpPr txBox="1"/>
            <p:nvPr/>
          </p:nvSpPr>
          <p:spPr>
            <a:xfrm>
              <a:off x="10060825" y="5034975"/>
              <a:ext cx="560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rgbClr val="9E9E9E"/>
                  </a:solidFill>
                  <a:latin typeface="Calibri"/>
                  <a:ea typeface="Calibri"/>
                  <a:cs typeface="Calibri"/>
                  <a:sym typeface="Calibri"/>
                </a:rPr>
                <a:t>輸出</a:t>
              </a:r>
              <a:endParaRPr b="1" sz="12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g252794ed62a_0_2"/>
            <p:cNvSpPr txBox="1"/>
            <p:nvPr/>
          </p:nvSpPr>
          <p:spPr>
            <a:xfrm>
              <a:off x="7417050" y="4333225"/>
              <a:ext cx="314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highlight>
                    <a:srgbClr val="FFF2CC"/>
                  </a:highlight>
                  <a:latin typeface="Calibri"/>
                  <a:ea typeface="Calibri"/>
                  <a:cs typeface="Calibri"/>
                  <a:sym typeface="Calibri"/>
                </a:rPr>
                <a:t>Skip-Gram: 用當前值來預測上下文</a:t>
              </a:r>
              <a:endParaRPr>
                <a:highlight>
                  <a:srgbClr val="FFF2CC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g252794ed62a_0_2"/>
            <p:cNvSpPr/>
            <p:nvPr/>
          </p:nvSpPr>
          <p:spPr>
            <a:xfrm>
              <a:off x="7003200" y="4289050"/>
              <a:ext cx="3714600" cy="1205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26da6b5adb_0_28"/>
          <p:cNvSpPr txBox="1"/>
          <p:nvPr>
            <p:ph type="title"/>
          </p:nvPr>
        </p:nvSpPr>
        <p:spPr>
          <a:xfrm>
            <a:off x="838200" y="36512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特徵工程</a:t>
            </a:r>
            <a:endParaRPr/>
          </a:p>
        </p:txBody>
      </p:sp>
      <p:sp>
        <p:nvSpPr>
          <p:cNvPr id="262" name="Google Shape;262;g226da6b5adb_0_28"/>
          <p:cNvSpPr txBox="1"/>
          <p:nvPr/>
        </p:nvSpPr>
        <p:spPr>
          <a:xfrm>
            <a:off x="2052975" y="1466000"/>
            <a:ext cx="88638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SzPts val="3900"/>
              <a:buFont typeface="DFKai-SB"/>
              <a:buChar char="●"/>
            </a:pPr>
            <a:r>
              <a:rPr lang="zh-TW" sz="3900">
                <a:latin typeface="DFKai-SB"/>
                <a:ea typeface="DFKai-SB"/>
                <a:cs typeface="DFKai-SB"/>
                <a:sym typeface="DFKai-SB"/>
              </a:rPr>
              <a:t>詞嵌入</a:t>
            </a:r>
            <a:r>
              <a:rPr lang="zh-TW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zh-TW" sz="3900">
                <a:latin typeface="Calibri"/>
                <a:ea typeface="Calibri"/>
                <a:cs typeface="Calibri"/>
                <a:sym typeface="Calibri"/>
              </a:rPr>
              <a:t>Word Embedding</a:t>
            </a:r>
            <a:r>
              <a:rPr lang="zh-TW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3900">
              <a:latin typeface="DFKai-SB"/>
              <a:ea typeface="DFKai-SB"/>
              <a:cs typeface="DFKai-SB"/>
              <a:sym typeface="DFKai-SB"/>
            </a:endParaRPr>
          </a:p>
          <a:p>
            <a:pPr indent="-463550" lvl="1" marL="914400" rtl="0" algn="l">
              <a:spcBef>
                <a:spcPts val="0"/>
              </a:spcBef>
              <a:spcAft>
                <a:spcPts val="0"/>
              </a:spcAft>
              <a:buSzPts val="3700"/>
              <a:buFont typeface="Calibri"/>
              <a:buChar char="○"/>
            </a:pPr>
            <a:r>
              <a:rPr lang="zh-TW" sz="3700">
                <a:latin typeface="Calibri"/>
                <a:ea typeface="Calibri"/>
                <a:cs typeface="Calibri"/>
                <a:sym typeface="Calibri"/>
              </a:rPr>
              <a:t>Word2vec</a:t>
            </a:r>
            <a:endParaRPr sz="26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63" name="Google Shape;263;g226da6b5adb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6550" y="2820500"/>
            <a:ext cx="7416499" cy="340128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4" name="Google Shape;264;g226da6b5adb_0_28"/>
          <p:cNvSpPr txBox="1"/>
          <p:nvPr/>
        </p:nvSpPr>
        <p:spPr>
          <a:xfrm>
            <a:off x="4038599" y="6221775"/>
            <a:ext cx="7772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圖</a:t>
            </a:r>
            <a:r>
              <a:rPr lang="zh-TW" sz="12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：將 </a:t>
            </a: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hot encodiing</a:t>
            </a:r>
            <a:r>
              <a:rPr lang="zh-TW" sz="12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 降低維度的方式；取自 https://www.youtube.com/watch?v=6_2_2CPB97s</a:t>
            </a:r>
            <a:endParaRPr sz="1200"/>
          </a:p>
        </p:txBody>
      </p:sp>
      <p:sp>
        <p:nvSpPr>
          <p:cNvPr id="265" name="Google Shape;265;g226da6b5adb_0_28"/>
          <p:cNvSpPr txBox="1"/>
          <p:nvPr/>
        </p:nvSpPr>
        <p:spPr>
          <a:xfrm>
            <a:off x="381000" y="3439900"/>
            <a:ext cx="1489500" cy="2401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>
                <a:latin typeface="Calibri"/>
                <a:ea typeface="Calibri"/>
                <a:cs typeface="Calibri"/>
                <a:sym typeface="Calibri"/>
              </a:rPr>
              <a:t>[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>
                <a:latin typeface="Calibri"/>
                <a:ea typeface="Calibri"/>
                <a:cs typeface="Calibri"/>
                <a:sym typeface="Calibri"/>
              </a:rPr>
              <a:t> 0.575141132,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>
                <a:latin typeface="Calibri"/>
                <a:ea typeface="Calibri"/>
                <a:cs typeface="Calibri"/>
                <a:sym typeface="Calibri"/>
              </a:rPr>
              <a:t> 0.818579197,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latin typeface="Calibri"/>
                <a:ea typeface="Calibri"/>
                <a:cs typeface="Calibri"/>
                <a:sym typeface="Calibri"/>
              </a:rPr>
              <a:t> 0.244735315,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latin typeface="Calibri"/>
                <a:ea typeface="Calibri"/>
                <a:cs typeface="Calibri"/>
                <a:sym typeface="Calibri"/>
              </a:rPr>
              <a:t>.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>
                <a:latin typeface="Calibri"/>
                <a:ea typeface="Calibri"/>
                <a:cs typeface="Calibri"/>
                <a:sym typeface="Calibri"/>
              </a:rPr>
              <a:t>.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>
                <a:latin typeface="Calibri"/>
                <a:ea typeface="Calibri"/>
                <a:cs typeface="Calibri"/>
                <a:sym typeface="Calibri"/>
              </a:rPr>
              <a:t> -0.486866504,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>
                <a:latin typeface="Calibri"/>
                <a:ea typeface="Calibri"/>
                <a:cs typeface="Calibri"/>
                <a:sym typeface="Calibri"/>
              </a:rPr>
              <a:t> -0.535887539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latin typeface="Calibri"/>
                <a:ea typeface="Calibri"/>
                <a:cs typeface="Calibri"/>
                <a:sym typeface="Calibri"/>
              </a:rPr>
              <a:t>]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g226da6b5adb_0_28"/>
          <p:cNvSpPr/>
          <p:nvPr/>
        </p:nvSpPr>
        <p:spPr>
          <a:xfrm>
            <a:off x="1954150" y="3474500"/>
            <a:ext cx="324475" cy="899650"/>
          </a:xfrm>
          <a:custGeom>
            <a:rect b="b" l="l" r="r" t="t"/>
            <a:pathLst>
              <a:path extrusionOk="0" h="35986" w="12979">
                <a:moveTo>
                  <a:pt x="0" y="0"/>
                </a:moveTo>
                <a:cubicBezTo>
                  <a:pt x="7651" y="10201"/>
                  <a:pt x="12979" y="23234"/>
                  <a:pt x="12979" y="3598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7" name="Google Shape;267;g226da6b5adb_0_28"/>
          <p:cNvSpPr/>
          <p:nvPr/>
        </p:nvSpPr>
        <p:spPr>
          <a:xfrm>
            <a:off x="2027900" y="4919850"/>
            <a:ext cx="235975" cy="899650"/>
          </a:xfrm>
          <a:custGeom>
            <a:rect b="b" l="l" r="r" t="t"/>
            <a:pathLst>
              <a:path extrusionOk="0" h="35986" w="9439">
                <a:moveTo>
                  <a:pt x="0" y="35986"/>
                </a:moveTo>
                <a:cubicBezTo>
                  <a:pt x="2219" y="23785"/>
                  <a:pt x="9439" y="12401"/>
                  <a:pt x="943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8" name="Google Shape;268;g226da6b5adb_0_28"/>
          <p:cNvSpPr txBox="1"/>
          <p:nvPr/>
        </p:nvSpPr>
        <p:spPr>
          <a:xfrm>
            <a:off x="1895088" y="4439250"/>
            <a:ext cx="806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latin typeface="DFKai-SB"/>
                <a:ea typeface="DFKai-SB"/>
                <a:cs typeface="DFKai-SB"/>
                <a:sym typeface="DFKai-SB"/>
              </a:rPr>
              <a:t>d </a:t>
            </a:r>
            <a:r>
              <a:rPr b="1" lang="zh-TW" sz="1500">
                <a:latin typeface="DFKai-SB"/>
                <a:ea typeface="DFKai-SB"/>
                <a:cs typeface="DFKai-SB"/>
                <a:sym typeface="DFKai-SB"/>
              </a:rPr>
              <a:t>維</a:t>
            </a:r>
            <a:endParaRPr b="1" sz="15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69" name="Google Shape;269;g226da6b5adb_0_28"/>
          <p:cNvSpPr/>
          <p:nvPr/>
        </p:nvSpPr>
        <p:spPr>
          <a:xfrm flipH="1" rot="-682064">
            <a:off x="2657907" y="4247376"/>
            <a:ext cx="1283071" cy="547518"/>
          </a:xfrm>
          <a:prstGeom prst="rightArrow">
            <a:avLst>
              <a:gd fmla="val 50000" name="adj1"/>
              <a:gd fmla="val 7542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維度可指定</a:t>
            </a:r>
            <a:endParaRPr b="1" sz="1300">
              <a:solidFill>
                <a:srgbClr val="FF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70" name="Google Shape;270;g226da6b5adb_0_28"/>
          <p:cNvSpPr txBox="1"/>
          <p:nvPr/>
        </p:nvSpPr>
        <p:spPr>
          <a:xfrm>
            <a:off x="4175" y="5881075"/>
            <a:ext cx="4407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DFKai-SB"/>
                <a:ea typeface="DFKai-SB"/>
                <a:cs typeface="DFKai-SB"/>
                <a:sym typeface="DFKai-SB"/>
              </a:rPr>
              <a:t>說明:</a:t>
            </a:r>
            <a:endParaRPr b="1">
              <a:latin typeface="DFKai-SB"/>
              <a:ea typeface="DFKai-SB"/>
              <a:cs typeface="DFKai-SB"/>
              <a:sym typeface="DFKai-SB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zh-TW">
                <a:latin typeface="DFKai-SB"/>
                <a:ea typeface="DFKai-SB"/>
                <a:cs typeface="DFKai-SB"/>
                <a:sym typeface="DFKai-SB"/>
              </a:rPr>
              <a:t>上面的嵌入代表一個「字詞」</a:t>
            </a:r>
            <a:r>
              <a:rPr b="1" lang="zh-TW">
                <a:latin typeface="Calibri"/>
                <a:ea typeface="Calibri"/>
                <a:cs typeface="Calibri"/>
                <a:sym typeface="Calibri"/>
              </a:rPr>
              <a:t>(Word)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zh-TW">
                <a:latin typeface="DFKai-SB"/>
                <a:ea typeface="DFKai-SB"/>
                <a:cs typeface="DFKai-SB"/>
                <a:sym typeface="DFKai-SB"/>
              </a:rPr>
              <a:t>一個字詞擁有一個獨立的嵌入</a:t>
            </a:r>
            <a:r>
              <a:rPr b="1" lang="zh-TW">
                <a:latin typeface="Calibri"/>
                <a:ea typeface="Calibri"/>
                <a:cs typeface="Calibri"/>
                <a:sym typeface="Calibri"/>
              </a:rPr>
              <a:t> (Embedding)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26da6b5adb_0_35"/>
          <p:cNvSpPr txBox="1"/>
          <p:nvPr>
            <p:ph type="title"/>
          </p:nvPr>
        </p:nvSpPr>
        <p:spPr>
          <a:xfrm>
            <a:off x="838200" y="36512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特徵工程</a:t>
            </a:r>
            <a:endParaRPr/>
          </a:p>
        </p:txBody>
      </p:sp>
      <p:sp>
        <p:nvSpPr>
          <p:cNvPr id="276" name="Google Shape;276;g226da6b5adb_0_35"/>
          <p:cNvSpPr txBox="1"/>
          <p:nvPr/>
        </p:nvSpPr>
        <p:spPr>
          <a:xfrm>
            <a:off x="2052975" y="1466000"/>
            <a:ext cx="88194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SzPts val="3900"/>
              <a:buFont typeface="DFKai-SB"/>
              <a:buChar char="●"/>
            </a:pPr>
            <a:r>
              <a:rPr lang="zh-TW" sz="3900">
                <a:latin typeface="DFKai-SB"/>
                <a:ea typeface="DFKai-SB"/>
                <a:cs typeface="DFKai-SB"/>
                <a:sym typeface="DFKai-SB"/>
              </a:rPr>
              <a:t>文件嵌入</a:t>
            </a:r>
            <a:r>
              <a:rPr lang="zh-TW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zh-TW" sz="3900">
                <a:latin typeface="Calibri"/>
                <a:ea typeface="Calibri"/>
                <a:cs typeface="Calibri"/>
                <a:sym typeface="Calibri"/>
              </a:rPr>
              <a:t>Document Embedding</a:t>
            </a:r>
            <a:r>
              <a:rPr lang="zh-TW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3900">
              <a:latin typeface="DFKai-SB"/>
              <a:ea typeface="DFKai-SB"/>
              <a:cs typeface="DFKai-SB"/>
              <a:sym typeface="DFKai-SB"/>
            </a:endParaRPr>
          </a:p>
          <a:p>
            <a:pPr indent="-463550" lvl="1" marL="914400" rtl="0" algn="l">
              <a:spcBef>
                <a:spcPts val="0"/>
              </a:spcBef>
              <a:spcAft>
                <a:spcPts val="0"/>
              </a:spcAft>
              <a:buSzPts val="3700"/>
              <a:buFont typeface="DFKai-SB"/>
              <a:buChar char="○"/>
            </a:pPr>
            <a:r>
              <a:rPr lang="zh-TW" sz="3700">
                <a:latin typeface="Calibri"/>
                <a:ea typeface="Calibri"/>
                <a:cs typeface="Calibri"/>
                <a:sym typeface="Calibri"/>
              </a:rPr>
              <a:t>Word2vec</a:t>
            </a:r>
            <a:r>
              <a:rPr lang="zh-TW" sz="3700">
                <a:latin typeface="DFKai-SB"/>
                <a:ea typeface="DFKai-SB"/>
                <a:cs typeface="DFKai-SB"/>
                <a:sym typeface="DFKai-SB"/>
              </a:rPr>
              <a:t> 轉換成 </a:t>
            </a:r>
            <a:r>
              <a:rPr lang="zh-TW" sz="3700">
                <a:latin typeface="Calibri"/>
                <a:ea typeface="Calibri"/>
                <a:cs typeface="Calibri"/>
                <a:sym typeface="Calibri"/>
              </a:rPr>
              <a:t>Doc2vec</a:t>
            </a:r>
            <a:endParaRPr sz="37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77" name="Google Shape;277;g226da6b5adb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488" y="3031900"/>
            <a:ext cx="5060625" cy="280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8" name="Google Shape;278;g226da6b5adb_0_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3635" y="3031900"/>
            <a:ext cx="4143669" cy="280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9" name="Google Shape;279;g226da6b5adb_0_35"/>
          <p:cNvSpPr txBox="1"/>
          <p:nvPr/>
        </p:nvSpPr>
        <p:spPr>
          <a:xfrm>
            <a:off x="243450" y="5892100"/>
            <a:ext cx="506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圖: </a:t>
            </a:r>
            <a:r>
              <a:rPr lang="zh-TW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PV-DM (Paragraph Vector-Distributed Memory)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g226da6b5adb_0_35"/>
          <p:cNvSpPr txBox="1"/>
          <p:nvPr/>
        </p:nvSpPr>
        <p:spPr>
          <a:xfrm>
            <a:off x="5539263" y="5892100"/>
            <a:ext cx="4712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圖: </a:t>
            </a:r>
            <a:r>
              <a:rPr lang="zh-TW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Paragraph Vector-Distributed Bag of Words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226da6b5adb_0_35"/>
          <p:cNvSpPr txBox="1"/>
          <p:nvPr/>
        </p:nvSpPr>
        <p:spPr>
          <a:xfrm>
            <a:off x="5282000" y="6461725"/>
            <a:ext cx="48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4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參考資料：</a:t>
            </a:r>
            <a:r>
              <a:rPr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https://zhuanlan.zhihu.com/p/336921474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26da6b5adb_0_40"/>
          <p:cNvSpPr txBox="1"/>
          <p:nvPr>
            <p:ph type="title"/>
          </p:nvPr>
        </p:nvSpPr>
        <p:spPr>
          <a:xfrm>
            <a:off x="838200" y="36512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特徵工程</a:t>
            </a:r>
            <a:endParaRPr/>
          </a:p>
        </p:txBody>
      </p:sp>
      <p:sp>
        <p:nvSpPr>
          <p:cNvPr id="287" name="Google Shape;287;g226da6b5adb_0_40"/>
          <p:cNvSpPr txBox="1"/>
          <p:nvPr/>
        </p:nvSpPr>
        <p:spPr>
          <a:xfrm>
            <a:off x="2052975" y="1466000"/>
            <a:ext cx="88194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SzPts val="3900"/>
              <a:buFont typeface="DFKai-SB"/>
              <a:buChar char="●"/>
            </a:pPr>
            <a:r>
              <a:rPr lang="zh-TW" sz="3900">
                <a:latin typeface="DFKai-SB"/>
                <a:ea typeface="DFKai-SB"/>
                <a:cs typeface="DFKai-SB"/>
                <a:sym typeface="DFKai-SB"/>
              </a:rPr>
              <a:t>文件嵌入</a:t>
            </a:r>
            <a:r>
              <a:rPr lang="zh-TW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zh-TW" sz="3900">
                <a:latin typeface="Calibri"/>
                <a:ea typeface="Calibri"/>
                <a:cs typeface="Calibri"/>
                <a:sym typeface="Calibri"/>
              </a:rPr>
              <a:t>Document Embedding</a:t>
            </a:r>
            <a:r>
              <a:rPr lang="zh-TW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3900">
              <a:latin typeface="DFKai-SB"/>
              <a:ea typeface="DFKai-SB"/>
              <a:cs typeface="DFKai-SB"/>
              <a:sym typeface="DFKai-SB"/>
            </a:endParaRPr>
          </a:p>
          <a:p>
            <a:pPr indent="-463550" lvl="1" marL="914400" rtl="0" algn="l">
              <a:spcBef>
                <a:spcPts val="0"/>
              </a:spcBef>
              <a:spcAft>
                <a:spcPts val="0"/>
              </a:spcAft>
              <a:buSzPts val="3700"/>
              <a:buFont typeface="DFKai-SB"/>
              <a:buChar char="○"/>
            </a:pPr>
            <a:r>
              <a:rPr lang="zh-TW" sz="3700">
                <a:latin typeface="Calibri"/>
                <a:ea typeface="Calibri"/>
                <a:cs typeface="Calibri"/>
                <a:sym typeface="Calibri"/>
              </a:rPr>
              <a:t>BERT</a:t>
            </a:r>
            <a:r>
              <a:rPr lang="zh-TW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zh-TW" sz="3700">
                <a:latin typeface="Calibri"/>
                <a:ea typeface="Calibri"/>
                <a:cs typeface="Calibri"/>
                <a:sym typeface="Calibri"/>
              </a:rPr>
              <a:t>bert-base-chinese model</a:t>
            </a:r>
            <a:r>
              <a:rPr lang="zh-TW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3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■"/>
            </a:pP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BERT 是一個編碼器 (Encoder)，可以建立</a:t>
            </a:r>
            <a:r>
              <a:rPr lang="zh-TW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文句嵌入</a:t>
            </a: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(Sentence Embedding)，在句首加入[CLS]標記，同時在句尾加入[SEP]標記，來確認文句範圍。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g226da6b5adb_0_40"/>
          <p:cNvSpPr txBox="1"/>
          <p:nvPr/>
        </p:nvSpPr>
        <p:spPr>
          <a:xfrm>
            <a:off x="845500" y="4321675"/>
            <a:ext cx="4985100" cy="66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100"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弱水三千，我只取一瓢飲。</a:t>
            </a:r>
            <a:endParaRPr sz="3100">
              <a:highlight>
                <a:schemeClr val="lt1"/>
              </a:highlight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89" name="Google Shape;289;g226da6b5adb_0_40"/>
          <p:cNvSpPr txBox="1"/>
          <p:nvPr/>
        </p:nvSpPr>
        <p:spPr>
          <a:xfrm>
            <a:off x="838200" y="3899575"/>
            <a:ext cx="2595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latin typeface="DFKai-SB"/>
                <a:ea typeface="DFKai-SB"/>
                <a:cs typeface="DFKai-SB"/>
                <a:sym typeface="DFKai-SB"/>
              </a:rPr>
              <a:t>摘自《紅樓夢·第九十一回》</a:t>
            </a:r>
            <a:endParaRPr b="1" sz="15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90" name="Google Shape;290;g226da6b5adb_0_40"/>
          <p:cNvSpPr txBox="1"/>
          <p:nvPr/>
        </p:nvSpPr>
        <p:spPr>
          <a:xfrm>
            <a:off x="454150" y="5405575"/>
            <a:ext cx="5767800" cy="66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100">
                <a:solidFill>
                  <a:srgbClr val="FF0000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[CLS]</a:t>
            </a:r>
            <a:r>
              <a:rPr lang="zh-TW" sz="3100"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弱水三千我只取一瓢飲</a:t>
            </a:r>
            <a:r>
              <a:rPr lang="zh-TW" sz="3100"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[SEP]</a:t>
            </a:r>
            <a:endParaRPr sz="3100"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1" name="Google Shape;291;g226da6b5adb_0_40"/>
          <p:cNvCxnSpPr>
            <a:stCxn id="288" idx="2"/>
            <a:endCxn id="290" idx="0"/>
          </p:cNvCxnSpPr>
          <p:nvPr/>
        </p:nvCxnSpPr>
        <p:spPr>
          <a:xfrm>
            <a:off x="3338050" y="4983475"/>
            <a:ext cx="0" cy="42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2" name="Google Shape;292;g226da6b5adb_0_40"/>
          <p:cNvSpPr txBox="1"/>
          <p:nvPr/>
        </p:nvSpPr>
        <p:spPr>
          <a:xfrm>
            <a:off x="8370200" y="4049225"/>
            <a:ext cx="1489500" cy="2401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>
                <a:latin typeface="Calibri"/>
                <a:ea typeface="Calibri"/>
                <a:cs typeface="Calibri"/>
                <a:sym typeface="Calibri"/>
              </a:rPr>
              <a:t>[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>
                <a:latin typeface="Calibri"/>
                <a:ea typeface="Calibri"/>
                <a:cs typeface="Calibri"/>
                <a:sym typeface="Calibri"/>
              </a:rPr>
              <a:t> 0.575141132,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>
                <a:latin typeface="Calibri"/>
                <a:ea typeface="Calibri"/>
                <a:cs typeface="Calibri"/>
                <a:sym typeface="Calibri"/>
              </a:rPr>
              <a:t> 0.818579197,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latin typeface="Calibri"/>
                <a:ea typeface="Calibri"/>
                <a:cs typeface="Calibri"/>
                <a:sym typeface="Calibri"/>
              </a:rPr>
              <a:t> 0.244735315,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latin typeface="Calibri"/>
                <a:ea typeface="Calibri"/>
                <a:cs typeface="Calibri"/>
                <a:sym typeface="Calibri"/>
              </a:rPr>
              <a:t>.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>
                <a:latin typeface="Calibri"/>
                <a:ea typeface="Calibri"/>
                <a:cs typeface="Calibri"/>
                <a:sym typeface="Calibri"/>
              </a:rPr>
              <a:t>.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>
                <a:latin typeface="Calibri"/>
                <a:ea typeface="Calibri"/>
                <a:cs typeface="Calibri"/>
                <a:sym typeface="Calibri"/>
              </a:rPr>
              <a:t> -0.486866504,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>
                <a:latin typeface="Calibri"/>
                <a:ea typeface="Calibri"/>
                <a:cs typeface="Calibri"/>
                <a:sym typeface="Calibri"/>
              </a:rPr>
              <a:t> -0.535887539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latin typeface="Calibri"/>
                <a:ea typeface="Calibri"/>
                <a:cs typeface="Calibri"/>
                <a:sym typeface="Calibri"/>
              </a:rPr>
              <a:t>]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g226da6b5adb_0_40"/>
          <p:cNvSpPr/>
          <p:nvPr/>
        </p:nvSpPr>
        <p:spPr>
          <a:xfrm rot="-849388">
            <a:off x="6730753" y="5275319"/>
            <a:ext cx="1283065" cy="547598"/>
          </a:xfrm>
          <a:prstGeom prst="rightArrow">
            <a:avLst>
              <a:gd fmla="val 50000" name="adj1"/>
              <a:gd fmla="val 7542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[CLS]</a:t>
            </a:r>
            <a:endParaRPr b="1" sz="17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g226da6b5adb_0_40"/>
          <p:cNvSpPr/>
          <p:nvPr/>
        </p:nvSpPr>
        <p:spPr>
          <a:xfrm>
            <a:off x="9943350" y="4083825"/>
            <a:ext cx="324475" cy="899650"/>
          </a:xfrm>
          <a:custGeom>
            <a:rect b="b" l="l" r="r" t="t"/>
            <a:pathLst>
              <a:path extrusionOk="0" h="35986" w="12979">
                <a:moveTo>
                  <a:pt x="0" y="0"/>
                </a:moveTo>
                <a:cubicBezTo>
                  <a:pt x="7651" y="10201"/>
                  <a:pt x="12979" y="23234"/>
                  <a:pt x="12979" y="3598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5" name="Google Shape;295;g226da6b5adb_0_40"/>
          <p:cNvSpPr/>
          <p:nvPr/>
        </p:nvSpPr>
        <p:spPr>
          <a:xfrm>
            <a:off x="10017100" y="5529175"/>
            <a:ext cx="235975" cy="899650"/>
          </a:xfrm>
          <a:custGeom>
            <a:rect b="b" l="l" r="r" t="t"/>
            <a:pathLst>
              <a:path extrusionOk="0" h="35986" w="9439">
                <a:moveTo>
                  <a:pt x="0" y="35986"/>
                </a:moveTo>
                <a:cubicBezTo>
                  <a:pt x="2219" y="23785"/>
                  <a:pt x="9439" y="12401"/>
                  <a:pt x="943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6" name="Google Shape;296;g226da6b5adb_0_40"/>
          <p:cNvSpPr txBox="1"/>
          <p:nvPr/>
        </p:nvSpPr>
        <p:spPr>
          <a:xfrm>
            <a:off x="9884288" y="5048575"/>
            <a:ext cx="806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latin typeface="DFKai-SB"/>
                <a:ea typeface="DFKai-SB"/>
                <a:cs typeface="DFKai-SB"/>
                <a:sym typeface="DFKai-SB"/>
              </a:rPr>
              <a:t>768 維</a:t>
            </a:r>
            <a:endParaRPr b="1" sz="15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97" name="Google Shape;297;g226da6b5adb_0_40"/>
          <p:cNvSpPr txBox="1"/>
          <p:nvPr/>
        </p:nvSpPr>
        <p:spPr>
          <a:xfrm>
            <a:off x="548200" y="6073975"/>
            <a:ext cx="5601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latin typeface="DFKai-SB"/>
                <a:ea typeface="DFKai-SB"/>
                <a:cs typeface="DFKai-SB"/>
                <a:sym typeface="DFKai-SB"/>
              </a:rPr>
              <a:t>(一個用來建立詞嵌入的序列，長度512，最多放自訂510個字)</a:t>
            </a:r>
            <a:endParaRPr b="1" sz="15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26f069dbe0_1_19"/>
          <p:cNvSpPr txBox="1"/>
          <p:nvPr>
            <p:ph type="title"/>
          </p:nvPr>
        </p:nvSpPr>
        <p:spPr>
          <a:xfrm>
            <a:off x="838200" y="36512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特徵工程</a:t>
            </a:r>
            <a:endParaRPr/>
          </a:p>
        </p:txBody>
      </p:sp>
      <p:sp>
        <p:nvSpPr>
          <p:cNvPr id="303" name="Google Shape;303;g226f069dbe0_1_19"/>
          <p:cNvSpPr txBox="1"/>
          <p:nvPr/>
        </p:nvSpPr>
        <p:spPr>
          <a:xfrm>
            <a:off x="2052975" y="1466000"/>
            <a:ext cx="88194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SzPts val="3900"/>
              <a:buFont typeface="DFKai-SB"/>
              <a:buChar char="●"/>
            </a:pPr>
            <a:r>
              <a:rPr lang="zh-TW" sz="3900">
                <a:latin typeface="DFKai-SB"/>
                <a:ea typeface="DFKai-SB"/>
                <a:cs typeface="DFKai-SB"/>
                <a:sym typeface="DFKai-SB"/>
              </a:rPr>
              <a:t>文件嵌入</a:t>
            </a:r>
            <a:r>
              <a:rPr lang="zh-TW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zh-TW" sz="3900">
                <a:latin typeface="Calibri"/>
                <a:ea typeface="Calibri"/>
                <a:cs typeface="Calibri"/>
                <a:sym typeface="Calibri"/>
              </a:rPr>
              <a:t>Document Embedding</a:t>
            </a:r>
            <a:r>
              <a:rPr lang="zh-TW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3900">
              <a:latin typeface="DFKai-SB"/>
              <a:ea typeface="DFKai-SB"/>
              <a:cs typeface="DFKai-SB"/>
              <a:sym typeface="DFKai-SB"/>
            </a:endParaRPr>
          </a:p>
          <a:p>
            <a:pPr indent="-463550" lvl="1" marL="914400" rtl="0" algn="l">
              <a:spcBef>
                <a:spcPts val="0"/>
              </a:spcBef>
              <a:spcAft>
                <a:spcPts val="0"/>
              </a:spcAft>
              <a:buSzPts val="3700"/>
              <a:buFont typeface="DFKai-SB"/>
              <a:buChar char="○"/>
            </a:pPr>
            <a:r>
              <a:rPr lang="zh-TW" sz="3700">
                <a:latin typeface="Calibri"/>
                <a:ea typeface="Calibri"/>
                <a:cs typeface="Calibri"/>
                <a:sym typeface="Calibri"/>
              </a:rPr>
              <a:t>BERT</a:t>
            </a:r>
            <a:r>
              <a:rPr lang="zh-TW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zh-TW" sz="3700">
                <a:latin typeface="Calibri"/>
                <a:ea typeface="Calibri"/>
                <a:cs typeface="Calibri"/>
                <a:sym typeface="Calibri"/>
              </a:rPr>
              <a:t>bert-base-chinese model</a:t>
            </a:r>
            <a:r>
              <a:rPr lang="zh-TW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g226f069dbe0_1_19"/>
          <p:cNvSpPr txBox="1"/>
          <p:nvPr/>
        </p:nvSpPr>
        <p:spPr>
          <a:xfrm>
            <a:off x="2296450" y="3893825"/>
            <a:ext cx="9714300" cy="4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0000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[CLS]</a:t>
            </a:r>
            <a:r>
              <a:rPr lang="zh-TW" sz="1600">
                <a:solidFill>
                  <a:schemeClr val="dk1"/>
                </a:solidFill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○○○…○○○</a:t>
            </a:r>
            <a:r>
              <a:rPr lang="zh-TW" sz="16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[SEP]</a:t>
            </a:r>
            <a:r>
              <a:rPr lang="zh-TW" sz="1600">
                <a:solidFill>
                  <a:srgbClr val="FF0000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[CLS]</a:t>
            </a:r>
            <a:r>
              <a:rPr lang="zh-TW" sz="1600">
                <a:solidFill>
                  <a:schemeClr val="dk1"/>
                </a:solidFill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○○○…○○○</a:t>
            </a:r>
            <a:r>
              <a:rPr lang="zh-TW" sz="16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[SEP]</a:t>
            </a:r>
            <a:r>
              <a:rPr lang="zh-TW" sz="1600">
                <a:solidFill>
                  <a:srgbClr val="FF0000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[CLS]</a:t>
            </a:r>
            <a:r>
              <a:rPr lang="zh-TW" sz="1600">
                <a:solidFill>
                  <a:schemeClr val="dk1"/>
                </a:solidFill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○○○…○○○</a:t>
            </a:r>
            <a:r>
              <a:rPr lang="zh-TW" sz="16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[SEP]</a:t>
            </a:r>
            <a:r>
              <a:rPr lang="zh-TW" sz="1600">
                <a:solidFill>
                  <a:srgbClr val="FF0000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[CLS]</a:t>
            </a:r>
            <a:r>
              <a:rPr lang="zh-TW" sz="1600">
                <a:solidFill>
                  <a:schemeClr val="dk1"/>
                </a:solidFill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○○○…○○○</a:t>
            </a:r>
            <a:r>
              <a:rPr lang="zh-TW" sz="16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[SEP] </a:t>
            </a:r>
            <a:r>
              <a:rPr lang="zh-TW" sz="1600">
                <a:solidFill>
                  <a:schemeClr val="dk1"/>
                </a:solidFill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…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226f069dbe0_1_19"/>
          <p:cNvSpPr txBox="1"/>
          <p:nvPr/>
        </p:nvSpPr>
        <p:spPr>
          <a:xfrm>
            <a:off x="2197150" y="2771250"/>
            <a:ext cx="9547800" cy="11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100">
                <a:latin typeface="Calibri"/>
                <a:ea typeface="Calibri"/>
                <a:cs typeface="Calibri"/>
                <a:sym typeface="Calibri"/>
              </a:rPr>
              <a:t>chunking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latin typeface="Calibri"/>
                <a:ea typeface="Calibri"/>
                <a:cs typeface="Calibri"/>
                <a:sym typeface="Calibri"/>
              </a:rPr>
              <a:t>將文章分割成多個段落或句子，並對每個段落或句子分別獲取embedding。然後可以使用不同的方法（例如加權平均，最大，最小等）來組合這些embedding。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g226f069dbe0_1_19"/>
          <p:cNvSpPr txBox="1"/>
          <p:nvPr/>
        </p:nvSpPr>
        <p:spPr>
          <a:xfrm>
            <a:off x="2378175" y="5581200"/>
            <a:ext cx="5459400" cy="116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0000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[CLS]</a:t>
            </a:r>
            <a:r>
              <a:rPr lang="zh-TW" sz="1600">
                <a:solidFill>
                  <a:schemeClr val="dk1"/>
                </a:solidFill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○○○…</a:t>
            </a:r>
            <a:r>
              <a:rPr lang="zh-TW" sz="1600">
                <a:solidFill>
                  <a:srgbClr val="00FF00"/>
                </a:solidFill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○○○</a:t>
            </a:r>
            <a:r>
              <a:rPr lang="zh-TW" sz="16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[SEP]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0000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                 </a:t>
            </a:r>
            <a:r>
              <a:rPr lang="zh-TW" sz="1600">
                <a:solidFill>
                  <a:srgbClr val="FF0000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[CLS]</a:t>
            </a:r>
            <a:r>
              <a:rPr lang="zh-TW" sz="1600">
                <a:solidFill>
                  <a:srgbClr val="00FF00"/>
                </a:solidFill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○○○</a:t>
            </a:r>
            <a:r>
              <a:rPr lang="zh-TW" sz="1600">
                <a:solidFill>
                  <a:schemeClr val="dk1"/>
                </a:solidFill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…</a:t>
            </a:r>
            <a:r>
              <a:rPr lang="zh-TW" sz="1600">
                <a:solidFill>
                  <a:srgbClr val="FF9900"/>
                </a:solidFill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○○○</a:t>
            </a:r>
            <a:r>
              <a:rPr lang="zh-TW" sz="16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[SEP]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0000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                                   </a:t>
            </a:r>
            <a:r>
              <a:rPr lang="zh-TW" sz="1600">
                <a:solidFill>
                  <a:srgbClr val="FF0000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[CLS]</a:t>
            </a:r>
            <a:r>
              <a:rPr lang="zh-TW" sz="1600">
                <a:solidFill>
                  <a:srgbClr val="FF9900"/>
                </a:solidFill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○○○</a:t>
            </a:r>
            <a:r>
              <a:rPr lang="zh-TW" sz="1600">
                <a:solidFill>
                  <a:schemeClr val="dk1"/>
                </a:solidFill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…</a:t>
            </a:r>
            <a:r>
              <a:rPr lang="zh-TW" sz="1600">
                <a:solidFill>
                  <a:srgbClr val="00FFFF"/>
                </a:solidFill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○○○</a:t>
            </a:r>
            <a:r>
              <a:rPr lang="zh-TW" sz="16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[SEP]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0000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                                                     </a:t>
            </a:r>
            <a:r>
              <a:rPr lang="zh-TW" sz="1600">
                <a:solidFill>
                  <a:srgbClr val="FF0000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[CLS]</a:t>
            </a:r>
            <a:r>
              <a:rPr lang="zh-TW" sz="1600">
                <a:solidFill>
                  <a:srgbClr val="00FFFF"/>
                </a:solidFill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○○○</a:t>
            </a:r>
            <a:r>
              <a:rPr lang="zh-TW" sz="1600">
                <a:solidFill>
                  <a:schemeClr val="dk1"/>
                </a:solidFill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…</a:t>
            </a:r>
            <a:r>
              <a:rPr lang="zh-TW" sz="1600">
                <a:solidFill>
                  <a:srgbClr val="9900FF"/>
                </a:solidFill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○○○</a:t>
            </a:r>
            <a:r>
              <a:rPr lang="zh-TW" sz="16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[SEP] </a:t>
            </a:r>
            <a:r>
              <a:rPr lang="zh-TW" sz="1600">
                <a:solidFill>
                  <a:schemeClr val="dk1"/>
                </a:solidFill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…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g226f069dbe0_1_19"/>
          <p:cNvSpPr txBox="1"/>
          <p:nvPr/>
        </p:nvSpPr>
        <p:spPr>
          <a:xfrm>
            <a:off x="376275" y="4470100"/>
            <a:ext cx="10344000" cy="11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100">
                <a:latin typeface="Calibri"/>
                <a:ea typeface="Calibri"/>
                <a:cs typeface="Calibri"/>
                <a:sym typeface="Calibri"/>
              </a:rPr>
              <a:t>sliding window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latin typeface="Calibri"/>
                <a:ea typeface="Calibri"/>
                <a:cs typeface="Calibri"/>
                <a:sym typeface="Calibri"/>
              </a:rPr>
              <a:t>這種方法將文章分成多個重疊的段落，每個段落都不超過512個token。然後，對每個段落運行BERT，得到每個段落的embedding。最後，可以將所有段落的 embedding 平均或者加總起來得到整篇文章的 embedding。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5"/>
          <p:cNvSpPr txBox="1"/>
          <p:nvPr>
            <p:ph type="title"/>
          </p:nvPr>
        </p:nvSpPr>
        <p:spPr>
          <a:xfrm>
            <a:off x="838200" y="3033339"/>
            <a:ext cx="10515600" cy="7913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模型訓練與成效評估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4eb850a9c8_0_66"/>
          <p:cNvSpPr txBox="1"/>
          <p:nvPr>
            <p:ph type="title"/>
          </p:nvPr>
        </p:nvSpPr>
        <p:spPr>
          <a:xfrm>
            <a:off x="72000" y="6367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Document Based &amp; Word Based 3D </a:t>
            </a:r>
            <a:endParaRPr/>
          </a:p>
        </p:txBody>
      </p:sp>
      <p:sp>
        <p:nvSpPr>
          <p:cNvPr id="318" name="Google Shape;318;g24eb850a9c8_0_66"/>
          <p:cNvSpPr txBox="1"/>
          <p:nvPr>
            <p:ph idx="1" type="body"/>
          </p:nvPr>
        </p:nvSpPr>
        <p:spPr>
          <a:xfrm>
            <a:off x="1228165" y="1290918"/>
            <a:ext cx="9663900" cy="53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Char char="•"/>
            </a:pPr>
            <a:r>
              <a:rPr lang="zh-TW" sz="3500">
                <a:latin typeface="DFKai-SB"/>
                <a:ea typeface="DFKai-SB"/>
                <a:cs typeface="DFKai-SB"/>
                <a:sym typeface="DFKai-SB"/>
              </a:rPr>
              <a:t>Document-based（基於文件） 方法關注的是整個文件作為一個單位的特徵表示。在這種方法中，每個文件被視為一個獨立的實例，而文本資料集中的每個文件都是一個獨立的觀測點。</a:t>
            </a:r>
            <a:endParaRPr sz="35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DFKai-SB"/>
              <a:ea typeface="DFKai-SB"/>
              <a:cs typeface="DFKai-SB"/>
              <a:sym typeface="DFKai-SB"/>
            </a:endParaRPr>
          </a:p>
          <a:p>
            <a:pPr indent="-222250" lvl="0" marL="228600" rtl="0" algn="l">
              <a:spcBef>
                <a:spcPts val="0"/>
              </a:spcBef>
              <a:spcAft>
                <a:spcPts val="0"/>
              </a:spcAft>
              <a:buSzPts val="3500"/>
              <a:buChar char="•"/>
            </a:pPr>
            <a:r>
              <a:rPr lang="zh-TW" sz="3500">
                <a:latin typeface="DFKai-SB"/>
                <a:ea typeface="DFKai-SB"/>
                <a:cs typeface="DFKai-SB"/>
                <a:sym typeface="DFKai-SB"/>
              </a:rPr>
              <a:t>Word-based（基於單詞） 方法專注於單詞層面的特徵表示。在這種方法中，每個單詞被視為一個獨立的特徵，而文本資料集中的每個文件可以被看作是由單詞組成的一系列特徵。</a:t>
            </a:r>
            <a:endParaRPr sz="31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"/>
          <p:cNvSpPr txBox="1"/>
          <p:nvPr>
            <p:ph type="title"/>
          </p:nvPr>
        </p:nvSpPr>
        <p:spPr>
          <a:xfrm>
            <a:off x="838200" y="365126"/>
            <a:ext cx="10515600" cy="7913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成員簡介</a:t>
            </a:r>
            <a:endParaRPr/>
          </a:p>
        </p:txBody>
      </p:sp>
      <p:pic>
        <p:nvPicPr>
          <p:cNvPr id="95" name="Google Shape;9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0952" y="1942207"/>
            <a:ext cx="1654945" cy="1654945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96" name="Google Shape;96;p3"/>
          <p:cNvPicPr preferRelativeResize="0"/>
          <p:nvPr/>
        </p:nvPicPr>
        <p:blipFill rotWithShape="1">
          <a:blip r:embed="rId5">
            <a:alphaModFix/>
          </a:blip>
          <a:srcRect b="0" l="12502" r="12495" t="0"/>
          <a:stretch/>
        </p:blipFill>
        <p:spPr>
          <a:xfrm>
            <a:off x="7934451" y="1942206"/>
            <a:ext cx="1654800" cy="1654800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97" name="Google Shape;97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78573" y="1947790"/>
            <a:ext cx="1654945" cy="1654945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98" name="Google Shape;98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2695" y="1942207"/>
            <a:ext cx="1654945" cy="1654945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99" name="Google Shape;99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50634" y="1944068"/>
            <a:ext cx="1654945" cy="1654945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100" name="Google Shape;100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762390" y="1942206"/>
            <a:ext cx="1688171" cy="1688171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sp>
        <p:nvSpPr>
          <p:cNvPr id="101" name="Google Shape;101;p3"/>
          <p:cNvSpPr txBox="1"/>
          <p:nvPr/>
        </p:nvSpPr>
        <p:spPr>
          <a:xfrm>
            <a:off x="678766" y="3736580"/>
            <a:ext cx="1542900" cy="1785600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郝昀</a:t>
            </a:r>
            <a:endParaRPr b="1" i="0" sz="2000" u="none" cap="none" strike="noStrike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110971012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 sz="20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資料前處理</a:t>
            </a:r>
            <a:endParaRPr i="0" sz="2000" u="none" cap="none" strike="noStrike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 sz="20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資料分析</a:t>
            </a:r>
            <a:endParaRPr/>
          </a:p>
        </p:txBody>
      </p:sp>
      <p:sp>
        <p:nvSpPr>
          <p:cNvPr id="102" name="Google Shape;102;p3"/>
          <p:cNvSpPr txBox="1"/>
          <p:nvPr/>
        </p:nvSpPr>
        <p:spPr>
          <a:xfrm>
            <a:off x="2506705" y="3736580"/>
            <a:ext cx="1542900" cy="2247300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曾祐展111971004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 sz="20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資料前處理</a:t>
            </a:r>
            <a:endParaRPr i="0" sz="2000" u="none" cap="none" strike="noStrike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 sz="20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資料分析</a:t>
            </a:r>
            <a:endParaRPr i="0" sz="2000" u="none" cap="none" strike="noStrike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特徵工程</a:t>
            </a:r>
            <a:endParaRPr sz="20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03" name="Google Shape;103;p3"/>
          <p:cNvSpPr txBox="1"/>
          <p:nvPr/>
        </p:nvSpPr>
        <p:spPr>
          <a:xfrm>
            <a:off x="4334644" y="3736579"/>
            <a:ext cx="1542900" cy="2247300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羅延康111971011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 sz="20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資料蒐集</a:t>
            </a:r>
            <a:endParaRPr i="0" sz="2000" u="none" cap="none" strike="noStrike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 sz="20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資料前處理</a:t>
            </a:r>
            <a:endParaRPr i="0" sz="2000" u="none" cap="none" strike="noStrike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 sz="20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資料分析</a:t>
            </a:r>
            <a:endParaRPr i="0" sz="2000" u="none" cap="none" strike="noStrike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04" name="Google Shape;104;p3"/>
          <p:cNvSpPr txBox="1"/>
          <p:nvPr/>
        </p:nvSpPr>
        <p:spPr>
          <a:xfrm>
            <a:off x="6157023" y="3736579"/>
            <a:ext cx="1542900" cy="1785600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羅永傑111971012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 sz="20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模型訓練</a:t>
            </a:r>
            <a:endParaRPr i="0" sz="2000" u="none" cap="none" strike="noStrike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 sz="20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成效評估</a:t>
            </a:r>
            <a:endParaRPr/>
          </a:p>
        </p:txBody>
      </p:sp>
      <p:sp>
        <p:nvSpPr>
          <p:cNvPr id="105" name="Google Shape;105;p3"/>
          <p:cNvSpPr txBox="1"/>
          <p:nvPr/>
        </p:nvSpPr>
        <p:spPr>
          <a:xfrm>
            <a:off x="7979402" y="3736579"/>
            <a:ext cx="1542900" cy="2247300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蔡孟宗111971015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 sz="20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資料前處理</a:t>
            </a:r>
            <a:endParaRPr i="0" sz="2000" u="none" cap="none" strike="noStrike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 sz="20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模型訓練</a:t>
            </a:r>
            <a:endParaRPr i="0" sz="2000" u="none" cap="none" strike="noStrike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 sz="20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成效評估</a:t>
            </a:r>
            <a:endParaRPr/>
          </a:p>
        </p:txBody>
      </p:sp>
      <p:sp>
        <p:nvSpPr>
          <p:cNvPr id="106" name="Google Shape;106;p3"/>
          <p:cNvSpPr txBox="1"/>
          <p:nvPr/>
        </p:nvSpPr>
        <p:spPr>
          <a:xfrm>
            <a:off x="9801781" y="3752805"/>
            <a:ext cx="1542900" cy="2709000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楊德倫1119710</a:t>
            </a:r>
            <a:r>
              <a:rPr b="1" lang="zh-TW" sz="20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29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 sz="20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企畫發想</a:t>
            </a:r>
            <a:endParaRPr i="0" sz="2000" u="none" cap="none" strike="noStrike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 sz="20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特徵工程</a:t>
            </a:r>
            <a:endParaRPr i="0" sz="2000" u="none" cap="none" strike="noStrike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錯誤分析</a:t>
            </a:r>
            <a:endParaRPr sz="20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結論</a:t>
            </a:r>
            <a:endParaRPr sz="20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4eb850a9c8_0_52"/>
          <p:cNvSpPr txBox="1"/>
          <p:nvPr>
            <p:ph type="title"/>
          </p:nvPr>
        </p:nvSpPr>
        <p:spPr>
          <a:xfrm>
            <a:off x="72000" y="6367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Document Based &amp; Word Based 3D </a:t>
            </a:r>
            <a:endParaRPr/>
          </a:p>
        </p:txBody>
      </p:sp>
      <p:sp>
        <p:nvSpPr>
          <p:cNvPr id="324" name="Google Shape;324;g24eb850a9c8_0_52"/>
          <p:cNvSpPr txBox="1"/>
          <p:nvPr>
            <p:ph idx="1" type="body"/>
          </p:nvPr>
        </p:nvSpPr>
        <p:spPr>
          <a:xfrm>
            <a:off x="1228165" y="1290918"/>
            <a:ext cx="9663900" cy="53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225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Char char="•"/>
            </a:pPr>
            <a:r>
              <a:rPr lang="zh-TW" sz="3500">
                <a:latin typeface="DFKai-SB"/>
                <a:ea typeface="DFKai-SB"/>
                <a:cs typeface="DFKai-SB"/>
                <a:sym typeface="DFKai-SB"/>
              </a:rPr>
              <a:t>根據120回的文章特徵以視覺化的方式，將在空間中觀察資料點之間的相對位置和距離。</a:t>
            </a:r>
            <a:endParaRPr sz="3500">
              <a:latin typeface="DFKai-SB"/>
              <a:ea typeface="DFKai-SB"/>
              <a:cs typeface="DFKai-SB"/>
              <a:sym typeface="DFKai-SB"/>
            </a:endParaRPr>
          </a:p>
          <a:p>
            <a:pPr indent="-2222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00"/>
              <a:buChar char="•"/>
            </a:pPr>
            <a:r>
              <a:rPr lang="zh-TW" sz="3100">
                <a:latin typeface="DFKai-SB"/>
                <a:ea typeface="DFKai-SB"/>
                <a:cs typeface="DFKai-SB"/>
                <a:sym typeface="DFKai-SB"/>
              </a:rPr>
              <a:t>斷詞：</a:t>
            </a:r>
            <a:endParaRPr sz="3100">
              <a:latin typeface="DFKai-SB"/>
              <a:ea typeface="DFKai-SB"/>
              <a:cs typeface="DFKai-SB"/>
              <a:sym typeface="DFKai-SB"/>
            </a:endParaRPr>
          </a:p>
          <a:p>
            <a:pPr indent="-31115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00"/>
              <a:buChar char="•"/>
            </a:pPr>
            <a:r>
              <a:rPr lang="zh-TW" sz="3100">
                <a:latin typeface="DFKai-SB"/>
                <a:ea typeface="DFKai-SB"/>
                <a:cs typeface="DFKai-SB"/>
                <a:sym typeface="DFKai-SB"/>
              </a:rPr>
              <a:t>bert_chunking</a:t>
            </a:r>
            <a:endParaRPr sz="3100">
              <a:latin typeface="DFKai-SB"/>
              <a:ea typeface="DFKai-SB"/>
              <a:cs typeface="DFKai-SB"/>
              <a:sym typeface="DFKai-SB"/>
            </a:endParaRPr>
          </a:p>
          <a:p>
            <a:pPr indent="-31115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00"/>
              <a:buChar char="•"/>
            </a:pPr>
            <a:r>
              <a:rPr lang="zh-TW" sz="3100">
                <a:latin typeface="DFKai-SB"/>
                <a:ea typeface="DFKai-SB"/>
                <a:cs typeface="DFKai-SB"/>
                <a:sym typeface="DFKai-SB"/>
              </a:rPr>
              <a:t>bert_slidingWindow</a:t>
            </a:r>
            <a:endParaRPr sz="3100">
              <a:latin typeface="DFKai-SB"/>
              <a:ea typeface="DFKai-SB"/>
              <a:cs typeface="DFKai-SB"/>
              <a:sym typeface="DFKai-SB"/>
            </a:endParaRPr>
          </a:p>
          <a:p>
            <a:pPr indent="-31115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00"/>
              <a:buChar char="•"/>
            </a:pPr>
            <a:r>
              <a:rPr lang="zh-TW" sz="3100">
                <a:latin typeface="DFKai-SB"/>
                <a:ea typeface="DFKai-SB"/>
                <a:cs typeface="DFKai-SB"/>
                <a:sym typeface="DFKai-SB"/>
              </a:rPr>
              <a:t>ckip + word2vec</a:t>
            </a:r>
            <a:endParaRPr sz="3100">
              <a:latin typeface="DFKai-SB"/>
              <a:ea typeface="DFKai-SB"/>
              <a:cs typeface="DFKai-SB"/>
              <a:sym typeface="DFKai-SB"/>
            </a:endParaRPr>
          </a:p>
          <a:p>
            <a:pPr indent="-31115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00"/>
              <a:buChar char="•"/>
            </a:pPr>
            <a:r>
              <a:rPr lang="zh-TW" sz="3100">
                <a:latin typeface="DFKai-SB"/>
                <a:ea typeface="DFKai-SB"/>
                <a:cs typeface="DFKai-SB"/>
                <a:sym typeface="DFKai-SB"/>
              </a:rPr>
              <a:t>jieba + word2vec</a:t>
            </a:r>
            <a:endParaRPr sz="3100">
              <a:latin typeface="DFKai-SB"/>
              <a:ea typeface="DFKai-SB"/>
              <a:cs typeface="DFKai-SB"/>
              <a:sym typeface="DFKai-SB"/>
            </a:endParaRPr>
          </a:p>
          <a:p>
            <a:pPr indent="-2222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00"/>
              <a:buChar char="•"/>
            </a:pPr>
            <a:r>
              <a:rPr lang="zh-TW" sz="3100">
                <a:latin typeface="DFKai-SB"/>
                <a:ea typeface="DFKai-SB"/>
                <a:cs typeface="DFKai-SB"/>
                <a:sym typeface="DFKai-SB"/>
              </a:rPr>
              <a:t>降維：</a:t>
            </a:r>
            <a:endParaRPr sz="3100">
              <a:latin typeface="DFKai-SB"/>
              <a:ea typeface="DFKai-SB"/>
              <a:cs typeface="DFKai-SB"/>
              <a:sym typeface="DFKai-SB"/>
            </a:endParaRPr>
          </a:p>
          <a:p>
            <a:pPr indent="-31115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00"/>
              <a:buChar char="•"/>
            </a:pPr>
            <a:r>
              <a:rPr lang="zh-TW" sz="3100">
                <a:latin typeface="DFKai-SB"/>
                <a:ea typeface="DFKai-SB"/>
                <a:cs typeface="DFKai-SB"/>
                <a:sym typeface="DFKai-SB"/>
              </a:rPr>
              <a:t>PCA</a:t>
            </a:r>
            <a:endParaRPr sz="3100">
              <a:latin typeface="DFKai-SB"/>
              <a:ea typeface="DFKai-SB"/>
              <a:cs typeface="DFKai-SB"/>
              <a:sym typeface="DFKai-SB"/>
            </a:endParaRPr>
          </a:p>
          <a:p>
            <a:pPr indent="-31115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00"/>
              <a:buChar char="•"/>
            </a:pPr>
            <a:r>
              <a:rPr lang="zh-TW" sz="3100">
                <a:latin typeface="DFKai-SB"/>
                <a:ea typeface="DFKai-SB"/>
                <a:cs typeface="DFKai-SB"/>
                <a:sym typeface="DFKai-SB"/>
              </a:rPr>
              <a:t>t-SNE</a:t>
            </a:r>
            <a:endParaRPr sz="3100">
              <a:latin typeface="DFKai-SB"/>
              <a:ea typeface="DFKai-SB"/>
              <a:cs typeface="DFKai-SB"/>
              <a:sym typeface="DFKai-SB"/>
            </a:endParaRPr>
          </a:p>
          <a:p>
            <a:pPr indent="-31115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00"/>
              <a:buChar char="•"/>
            </a:pPr>
            <a:r>
              <a:rPr lang="zh-TW" sz="3100">
                <a:latin typeface="DFKai-SB"/>
                <a:ea typeface="DFKai-SB"/>
                <a:cs typeface="DFKai-SB"/>
                <a:sym typeface="DFKai-SB"/>
              </a:rPr>
              <a:t>UMAP</a:t>
            </a:r>
            <a:endParaRPr sz="31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4eb850a9c8_0_0"/>
          <p:cNvSpPr txBox="1"/>
          <p:nvPr>
            <p:ph type="title"/>
          </p:nvPr>
        </p:nvSpPr>
        <p:spPr>
          <a:xfrm>
            <a:off x="72000" y="6367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Document Based </a:t>
            </a:r>
            <a:r>
              <a:rPr lang="zh-TW">
                <a:latin typeface="DFKai-SB"/>
                <a:ea typeface="DFKai-SB"/>
                <a:cs typeface="DFKai-SB"/>
                <a:sym typeface="DFKai-SB"/>
              </a:rPr>
              <a:t>PCA 3D </a:t>
            </a:r>
            <a:endParaRPr/>
          </a:p>
        </p:txBody>
      </p:sp>
      <p:graphicFrame>
        <p:nvGraphicFramePr>
          <p:cNvPr id="330" name="Google Shape;330;g24eb850a9c8_0_0"/>
          <p:cNvGraphicFramePr/>
          <p:nvPr/>
        </p:nvGraphicFramePr>
        <p:xfrm>
          <a:off x="72000" y="85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{372AA26A-2C8F-4755-8C18-AEEF7607A0A9}</a:tableStyleId>
              </a:tblPr>
              <a:tblGrid>
                <a:gridCol w="3012850"/>
                <a:gridCol w="3012850"/>
                <a:gridCol w="3012850"/>
                <a:gridCol w="3012850"/>
              </a:tblGrid>
              <a:tr h="44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bert_chunking_768</a:t>
                      </a:r>
                      <a:endParaRPr sz="16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bert_slidingWindow_768</a:t>
                      </a:r>
                      <a:endParaRPr sz="19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bert_768</a:t>
                      </a:r>
                      <a:endParaRPr sz="19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ckip100</a:t>
                      </a:r>
                      <a:endParaRPr sz="19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/>
                </a:tc>
              </a:tr>
              <a:tr h="249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4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ckip768</a:t>
                      </a:r>
                      <a:endParaRPr sz="19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jieba100</a:t>
                      </a:r>
                      <a:endParaRPr sz="19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jieba768</a:t>
                      </a:r>
                      <a:endParaRPr sz="19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jieba768_fre278</a:t>
                      </a:r>
                      <a:endParaRPr sz="19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/>
                </a:tc>
              </a:tr>
              <a:tr h="256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31" name="Google Shape;331;g24eb850a9c8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" y="1297746"/>
            <a:ext cx="3055505" cy="24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g24eb850a9c8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4846" y="1297746"/>
            <a:ext cx="3055500" cy="2490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24eb850a9c8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7696" y="1297746"/>
            <a:ext cx="3055505" cy="24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24eb850a9c8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67896" y="1297746"/>
            <a:ext cx="3055500" cy="2490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24eb850a9c8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4" y="4230821"/>
            <a:ext cx="3055505" cy="24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24eb850a9c8_0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55496" y="4230821"/>
            <a:ext cx="3055500" cy="2490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24eb850a9c8_0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97696" y="4230821"/>
            <a:ext cx="3055500" cy="2490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24eb850a9c8_0_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110550" y="4230825"/>
            <a:ext cx="3055500" cy="24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4eb850a9c8_0_7"/>
          <p:cNvSpPr txBox="1"/>
          <p:nvPr>
            <p:ph type="title"/>
          </p:nvPr>
        </p:nvSpPr>
        <p:spPr>
          <a:xfrm>
            <a:off x="72000" y="6367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Document Based t-SNE 3D </a:t>
            </a:r>
            <a:endParaRPr/>
          </a:p>
        </p:txBody>
      </p:sp>
      <p:graphicFrame>
        <p:nvGraphicFramePr>
          <p:cNvPr id="344" name="Google Shape;344;g24eb850a9c8_0_7"/>
          <p:cNvGraphicFramePr/>
          <p:nvPr/>
        </p:nvGraphicFramePr>
        <p:xfrm>
          <a:off x="72000" y="85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{372AA26A-2C8F-4755-8C18-AEEF7607A0A9}</a:tableStyleId>
              </a:tblPr>
              <a:tblGrid>
                <a:gridCol w="3012850"/>
                <a:gridCol w="3012850"/>
                <a:gridCol w="3012850"/>
                <a:gridCol w="3012850"/>
              </a:tblGrid>
              <a:tr h="44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bert_chunking_768</a:t>
                      </a:r>
                      <a:endParaRPr sz="19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bert_slidingWindow_768</a:t>
                      </a:r>
                      <a:endParaRPr sz="19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bert_768</a:t>
                      </a:r>
                      <a:endParaRPr sz="19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ckip100</a:t>
                      </a:r>
                      <a:endParaRPr sz="19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/>
                </a:tc>
              </a:tr>
              <a:tr h="249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4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ckip768</a:t>
                      </a:r>
                      <a:endParaRPr sz="19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jieba100</a:t>
                      </a:r>
                      <a:endParaRPr sz="19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jieba768</a:t>
                      </a:r>
                      <a:endParaRPr sz="19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jieba768_fre278</a:t>
                      </a:r>
                      <a:endParaRPr sz="19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/>
                </a:tc>
              </a:tr>
              <a:tr h="256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45" name="Google Shape;345;g24eb850a9c8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96" y="1297746"/>
            <a:ext cx="3084850" cy="2514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24eb850a9c8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4846" y="1297746"/>
            <a:ext cx="3084850" cy="2514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24eb850a9c8_0_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7696" y="1297746"/>
            <a:ext cx="3084850" cy="2514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24eb850a9c8_0_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38546" y="1297746"/>
            <a:ext cx="3084850" cy="2514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24eb850a9c8_0_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996" y="4254746"/>
            <a:ext cx="3084850" cy="2514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24eb850a9c8_0_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84846" y="4254746"/>
            <a:ext cx="3084850" cy="2514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24eb850a9c8_0_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97696" y="4254746"/>
            <a:ext cx="3084850" cy="2514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24eb850a9c8_0_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038546" y="4254746"/>
            <a:ext cx="3084850" cy="2514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4eb850a9c8_0_32"/>
          <p:cNvSpPr txBox="1"/>
          <p:nvPr>
            <p:ph type="title"/>
          </p:nvPr>
        </p:nvSpPr>
        <p:spPr>
          <a:xfrm>
            <a:off x="72000" y="6367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Word</a:t>
            </a:r>
            <a:r>
              <a:rPr lang="zh-TW">
                <a:latin typeface="DFKai-SB"/>
                <a:ea typeface="DFKai-SB"/>
                <a:cs typeface="DFKai-SB"/>
                <a:sym typeface="DFKai-SB"/>
              </a:rPr>
              <a:t> Based UMAP 3D </a:t>
            </a:r>
            <a:endParaRPr/>
          </a:p>
        </p:txBody>
      </p:sp>
      <p:graphicFrame>
        <p:nvGraphicFramePr>
          <p:cNvPr id="358" name="Google Shape;358;g24eb850a9c8_0_32"/>
          <p:cNvGraphicFramePr/>
          <p:nvPr/>
        </p:nvGraphicFramePr>
        <p:xfrm>
          <a:off x="88300" y="2624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{372AA26A-2C8F-4755-8C18-AEEF7607A0A9}</a:tableStyleId>
              </a:tblPr>
              <a:tblGrid>
                <a:gridCol w="4005125"/>
                <a:gridCol w="4005125"/>
                <a:gridCol w="4005125"/>
              </a:tblGrid>
              <a:tr h="467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word_frequency_278_210_68</a:t>
                      </a:r>
                      <a:endParaRPr sz="19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word_frequency_500_357_143</a:t>
                      </a:r>
                      <a:endParaRPr sz="19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word_frequency_1000_708_292</a:t>
                      </a:r>
                      <a:endParaRPr sz="19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/>
                </a:tc>
              </a:tr>
              <a:tr h="30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59" name="Google Shape;359;g24eb850a9c8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3150" y="3097325"/>
            <a:ext cx="4700525" cy="35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24eb850a9c8_0_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5738" y="3097338"/>
            <a:ext cx="4700525" cy="3528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24eb850a9c8_0_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300" y="3097327"/>
            <a:ext cx="4700525" cy="3528717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24eb850a9c8_0_32"/>
          <p:cNvSpPr txBox="1"/>
          <p:nvPr>
            <p:ph idx="1" type="body"/>
          </p:nvPr>
        </p:nvSpPr>
        <p:spPr>
          <a:xfrm>
            <a:off x="1228175" y="1290920"/>
            <a:ext cx="96639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Char char="•"/>
            </a:pPr>
            <a:r>
              <a:rPr lang="zh-TW" sz="3500">
                <a:latin typeface="DFKai-SB"/>
                <a:ea typeface="DFKai-SB"/>
                <a:cs typeface="DFKai-SB"/>
                <a:sym typeface="DFKai-SB"/>
              </a:rPr>
              <a:t>透過分析兩類資料，我們選取了最頻繁出現的68、143、292個非共同詞彙。</a:t>
            </a:r>
            <a:endParaRPr sz="31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363" name="Google Shape;363;g24eb850a9c8_0_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47327" y="1780225"/>
            <a:ext cx="1256348" cy="79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4e84986649_0_0"/>
          <p:cNvSpPr txBox="1"/>
          <p:nvPr>
            <p:ph type="title"/>
          </p:nvPr>
        </p:nvSpPr>
        <p:spPr>
          <a:xfrm>
            <a:off x="838200" y="36512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選擇之訓練模型</a:t>
            </a:r>
            <a:endParaRPr/>
          </a:p>
        </p:txBody>
      </p:sp>
      <p:sp>
        <p:nvSpPr>
          <p:cNvPr id="369" name="Google Shape;369;g24e84986649_0_0"/>
          <p:cNvSpPr txBox="1"/>
          <p:nvPr>
            <p:ph type="title"/>
          </p:nvPr>
        </p:nvSpPr>
        <p:spPr>
          <a:xfrm>
            <a:off x="1640025" y="1597725"/>
            <a:ext cx="8952300" cy="43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1.Logistc regression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2.KNN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3.Decision tree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4.Random forest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5.XGBoost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FKai-SB"/>
              <a:buNone/>
            </a:pPr>
            <a:r>
              <a:t/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FKai-SB"/>
              <a:buNone/>
            </a:pPr>
            <a:r>
              <a:t/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4ec0c84192_1_0"/>
          <p:cNvSpPr txBox="1"/>
          <p:nvPr>
            <p:ph type="title"/>
          </p:nvPr>
        </p:nvSpPr>
        <p:spPr>
          <a:xfrm>
            <a:off x="72000" y="264650"/>
            <a:ext cx="116721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資料維度100 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&amp; Decision tree &amp; Random forest &amp; CV=5</a:t>
            </a:r>
            <a:endParaRPr/>
          </a:p>
        </p:txBody>
      </p:sp>
      <p:graphicFrame>
        <p:nvGraphicFramePr>
          <p:cNvPr id="375" name="Google Shape;375;g24ec0c84192_1_0"/>
          <p:cNvGraphicFramePr/>
          <p:nvPr/>
        </p:nvGraphicFramePr>
        <p:xfrm>
          <a:off x="165675" y="121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{01EFB375-BAE5-4479-B7A3-F014B8DA1FBF}</a:tableStyleId>
              </a:tblPr>
              <a:tblGrid>
                <a:gridCol w="1738700"/>
                <a:gridCol w="972550"/>
                <a:gridCol w="1035300"/>
                <a:gridCol w="997650"/>
                <a:gridCol w="1186050"/>
                <a:gridCol w="1186050"/>
                <a:gridCol w="1186050"/>
                <a:gridCol w="1186050"/>
                <a:gridCol w="1186050"/>
                <a:gridCol w="1186050"/>
              </a:tblGrid>
              <a:tr h="103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Sets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Accuracy</a:t>
                      </a:r>
                      <a:endParaRPr b="1" sz="135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Precision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Recall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F1 score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AUC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</a:tr>
              <a:tr h="431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training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training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</a:tr>
              <a:tr h="770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CKIP+</a:t>
                      </a: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word2vec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Decision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Tree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0.635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0.791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0.791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0.883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</a:tr>
              <a:tr h="103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jeiba</a:t>
                      </a: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+word2vec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Decision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Tree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0.635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0.791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0.791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0.883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</a:tr>
              <a:tr h="103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CKIP</a:t>
                      </a: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+word2vec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Random Forest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0.666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0.761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0.842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0.421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</a:tr>
              <a:tr h="103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jeiba</a:t>
                      </a: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+word2vec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Random Forest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0.625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0.75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0.789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0.769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0.364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4f56ba5672_2_0"/>
          <p:cNvSpPr txBox="1"/>
          <p:nvPr>
            <p:ph type="title"/>
          </p:nvPr>
        </p:nvSpPr>
        <p:spPr>
          <a:xfrm>
            <a:off x="72000" y="264650"/>
            <a:ext cx="116721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資料維度100 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&amp; Decision tree &amp; Random forest &amp; CV=5 圖</a:t>
            </a:r>
            <a:endParaRPr/>
          </a:p>
        </p:txBody>
      </p:sp>
      <p:pic>
        <p:nvPicPr>
          <p:cNvPr id="381" name="Google Shape;381;g24f56ba5672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650" y="1327325"/>
            <a:ext cx="6536726" cy="503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24f56ba5672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0525" y="1327325"/>
            <a:ext cx="6536721" cy="503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4e84986649_0_18"/>
          <p:cNvSpPr txBox="1"/>
          <p:nvPr>
            <p:ph type="title"/>
          </p:nvPr>
        </p:nvSpPr>
        <p:spPr>
          <a:xfrm>
            <a:off x="72000" y="6367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資料維度768 &amp; </a:t>
            </a:r>
            <a:r>
              <a:rPr lang="zh-TW">
                <a:latin typeface="DFKai-SB"/>
                <a:ea typeface="DFKai-SB"/>
                <a:cs typeface="DFKai-SB"/>
                <a:sym typeface="DFKai-SB"/>
              </a:rPr>
              <a:t>Decision tree &amp; CV=5</a:t>
            </a:r>
            <a:r>
              <a:rPr lang="zh-TW">
                <a:latin typeface="DFKai-SB"/>
                <a:ea typeface="DFKai-SB"/>
                <a:cs typeface="DFKai-SB"/>
                <a:sym typeface="DFKai-SB"/>
              </a:rPr>
              <a:t> </a:t>
            </a:r>
            <a:endParaRPr/>
          </a:p>
        </p:txBody>
      </p:sp>
      <p:graphicFrame>
        <p:nvGraphicFramePr>
          <p:cNvPr id="388" name="Google Shape;388;g24e84986649_0_18"/>
          <p:cNvGraphicFramePr/>
          <p:nvPr/>
        </p:nvGraphicFramePr>
        <p:xfrm>
          <a:off x="275500" y="85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{01EFB375-BAE5-4479-B7A3-F014B8DA1FBF}</a:tableStyleId>
              </a:tblPr>
              <a:tblGrid>
                <a:gridCol w="2336150"/>
                <a:gridCol w="869075"/>
                <a:gridCol w="1572425"/>
                <a:gridCol w="1572425"/>
                <a:gridCol w="1572425"/>
                <a:gridCol w="1572425"/>
                <a:gridCol w="1572425"/>
              </a:tblGrid>
              <a:tr h="842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Train </a:t>
                      </a: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Accuracy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Accuracy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4472C4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Precision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Recall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F1 score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AUC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4472C4"/>
                    </a:solidFill>
                  </a:tcPr>
                </a:tc>
              </a:tr>
              <a:tr h="554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CKIP+word2vec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0.635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/>
                        <a:t>0.791</a:t>
                      </a:r>
                      <a:endParaRPr b="1"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0.791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0.883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</a:tr>
              <a:tr h="566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jeiba+word2vec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0.635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0.791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0.791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0.883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</a:tr>
              <a:tr h="604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bert</a:t>
                      </a:r>
                      <a:endParaRPr sz="18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0.829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0.541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0.631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0.68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0.416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</a:tr>
              <a:tr h="60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bert_chunk</a:t>
                      </a:r>
                      <a:endParaRPr sz="18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0.635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0.791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0.791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0.883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</a:tr>
              <a:tr h="742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bert</a:t>
                      </a:r>
                      <a:endParaRPr sz="18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0.635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0.791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0.791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0.883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</a:tr>
              <a:tr h="842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bert_slidingWindow</a:t>
                      </a:r>
                      <a:endParaRPr sz="18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0.635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0.791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0.791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0.883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4f56ba5672_0_0"/>
          <p:cNvSpPr txBox="1"/>
          <p:nvPr>
            <p:ph type="title"/>
          </p:nvPr>
        </p:nvSpPr>
        <p:spPr>
          <a:xfrm>
            <a:off x="72000" y="6367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資料維度768 &amp; Decision tree &amp; CV=5 圖 </a:t>
            </a:r>
            <a:endParaRPr/>
          </a:p>
        </p:txBody>
      </p:sp>
      <p:pic>
        <p:nvPicPr>
          <p:cNvPr id="394" name="Google Shape;394;g24f56ba5672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39750"/>
            <a:ext cx="4672474" cy="35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24f56ba5672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4325" y="1439751"/>
            <a:ext cx="4672474" cy="3597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24f56ba5672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76100" y="1439748"/>
            <a:ext cx="4672454" cy="359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4e84986649_0_36"/>
          <p:cNvSpPr txBox="1"/>
          <p:nvPr>
            <p:ph type="title"/>
          </p:nvPr>
        </p:nvSpPr>
        <p:spPr>
          <a:xfrm>
            <a:off x="72000" y="6367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資料維度768 &amp; </a:t>
            </a:r>
            <a:r>
              <a:rPr lang="zh-TW">
                <a:latin typeface="DFKai-SB"/>
                <a:ea typeface="DFKai-SB"/>
                <a:cs typeface="DFKai-SB"/>
                <a:sym typeface="DFKai-SB"/>
              </a:rPr>
              <a:t>Random forest</a:t>
            </a:r>
            <a:r>
              <a:rPr lang="zh-TW">
                <a:latin typeface="DFKai-SB"/>
                <a:ea typeface="DFKai-SB"/>
                <a:cs typeface="DFKai-SB"/>
                <a:sym typeface="DFKai-SB"/>
              </a:rPr>
              <a:t> &amp; CV=5 </a:t>
            </a:r>
            <a:endParaRPr/>
          </a:p>
        </p:txBody>
      </p:sp>
      <p:graphicFrame>
        <p:nvGraphicFramePr>
          <p:cNvPr id="402" name="Google Shape;402;g24e84986649_0_36"/>
          <p:cNvGraphicFramePr/>
          <p:nvPr/>
        </p:nvGraphicFramePr>
        <p:xfrm>
          <a:off x="212725" y="1073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{01EFB375-BAE5-4479-B7A3-F014B8DA1FBF}</a:tableStyleId>
              </a:tblPr>
              <a:tblGrid>
                <a:gridCol w="2587400"/>
                <a:gridCol w="617825"/>
                <a:gridCol w="1572425"/>
                <a:gridCol w="1572425"/>
                <a:gridCol w="1572425"/>
                <a:gridCol w="1572425"/>
                <a:gridCol w="1572425"/>
              </a:tblGrid>
              <a:tr h="865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Train Accuracy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Accuracy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4472C4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Precision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Recall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F1 score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AUC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4472C4"/>
                    </a:solidFill>
                  </a:tcPr>
                </a:tc>
              </a:tr>
              <a:tr h="608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CKIP+word2vec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0.708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0.772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0.894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0.829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0.447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</a:tr>
              <a:tr h="566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jeiba+word2vec</a:t>
                      </a:r>
                      <a:endParaRPr b="1" sz="18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CC0000"/>
                        </a:solidFill>
                      </a:endParaRPr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solidFill>
                            <a:srgbClr val="CC0000"/>
                          </a:solidFill>
                        </a:rPr>
                        <a:t>1</a:t>
                      </a:r>
                      <a:endParaRPr b="1" sz="1800">
                        <a:solidFill>
                          <a:srgbClr val="CC0000"/>
                        </a:solidFill>
                      </a:endParaRPr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solidFill>
                            <a:srgbClr val="CC0000"/>
                          </a:solidFill>
                        </a:rPr>
                        <a:t>0.791</a:t>
                      </a:r>
                      <a:endParaRPr b="1" sz="1800">
                        <a:solidFill>
                          <a:srgbClr val="CC0000"/>
                        </a:solidFill>
                      </a:endParaRPr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solidFill>
                            <a:srgbClr val="CC0000"/>
                          </a:solidFill>
                        </a:rPr>
                        <a:t>0.85</a:t>
                      </a:r>
                      <a:endParaRPr b="1" sz="1800">
                        <a:solidFill>
                          <a:srgbClr val="CC0000"/>
                        </a:solidFill>
                      </a:endParaRPr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solidFill>
                            <a:srgbClr val="CC0000"/>
                          </a:solidFill>
                        </a:rPr>
                        <a:t>0.894</a:t>
                      </a:r>
                      <a:endParaRPr b="1" sz="1800">
                        <a:solidFill>
                          <a:srgbClr val="CC0000"/>
                        </a:solidFill>
                      </a:endParaRPr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solidFill>
                            <a:srgbClr val="CC0000"/>
                          </a:solidFill>
                        </a:rPr>
                        <a:t>0.871</a:t>
                      </a:r>
                      <a:endParaRPr b="1" sz="1800">
                        <a:solidFill>
                          <a:srgbClr val="CC0000"/>
                        </a:solidFill>
                      </a:endParaRPr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solidFill>
                            <a:srgbClr val="CC0000"/>
                          </a:solidFill>
                        </a:rPr>
                        <a:t>0.647</a:t>
                      </a:r>
                      <a:endParaRPr b="1" sz="1800">
                        <a:solidFill>
                          <a:srgbClr val="CC0000"/>
                        </a:solidFill>
                      </a:endParaRPr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</a:tr>
              <a:tr h="579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bert</a:t>
                      </a:r>
                      <a:endParaRPr sz="18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0.708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0.833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0.789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0.81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0.595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</a:tr>
              <a:tr h="714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bert_chunk</a:t>
                      </a:r>
                      <a:endParaRPr sz="18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0.705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0.631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0.666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0.315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</a:tr>
              <a:tr h="626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bert</a:t>
                      </a:r>
                      <a:endParaRPr sz="18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0.705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0.631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0.666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0.315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</a:tr>
              <a:tr h="602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bert_slidingWindow</a:t>
                      </a:r>
                      <a:endParaRPr sz="18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0.666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0.789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0.789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0.789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0.494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 txBox="1"/>
          <p:nvPr>
            <p:ph idx="1" type="body"/>
          </p:nvPr>
        </p:nvSpPr>
        <p:spPr>
          <a:xfrm>
            <a:off x="1108350" y="1138525"/>
            <a:ext cx="9975300" cy="53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Char char="•"/>
            </a:pPr>
            <a:r>
              <a:rPr lang="zh-TW" sz="3500">
                <a:latin typeface="DFKai-SB"/>
                <a:ea typeface="DFKai-SB"/>
                <a:cs typeface="DFKai-SB"/>
                <a:sym typeface="DFKai-SB"/>
              </a:rPr>
              <a:t>背景</a:t>
            </a:r>
            <a:endParaRPr sz="3500">
              <a:latin typeface="DFKai-SB"/>
              <a:ea typeface="DFKai-SB"/>
              <a:cs typeface="DFKai-SB"/>
              <a:sym typeface="DFKai-SB"/>
            </a:endParaRPr>
          </a:p>
          <a:p>
            <a:pPr indent="-190500" lvl="1" marL="685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《紅樓夢》是古典小說中的經典之作，列為</a:t>
            </a:r>
            <a:r>
              <a:rPr lang="zh-TW" sz="2600" u="sng">
                <a:latin typeface="DFKai-SB"/>
                <a:ea typeface="DFKai-SB"/>
                <a:cs typeface="DFKai-SB"/>
                <a:sym typeface="DFKai-SB"/>
              </a:rPr>
              <a:t>四大名著之一</a:t>
            </a: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，是一部具有</a:t>
            </a:r>
            <a:r>
              <a:rPr lang="zh-TW" sz="2600" u="sng">
                <a:latin typeface="DFKai-SB"/>
                <a:ea typeface="DFKai-SB"/>
                <a:cs typeface="DFKai-SB"/>
                <a:sym typeface="DFKai-SB"/>
              </a:rPr>
              <a:t>高度思想性</a:t>
            </a: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的文學鉅著，由清代小說家</a:t>
            </a:r>
            <a:r>
              <a:rPr lang="zh-TW" sz="2600" u="sng">
                <a:latin typeface="DFKai-SB"/>
                <a:ea typeface="DFKai-SB"/>
                <a:cs typeface="DFKai-SB"/>
                <a:sym typeface="DFKai-SB"/>
              </a:rPr>
              <a:t>曹雪芹</a:t>
            </a: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所著。</a:t>
            </a:r>
            <a:endParaRPr sz="2600">
              <a:latin typeface="DFKai-SB"/>
              <a:ea typeface="DFKai-SB"/>
              <a:cs typeface="DFKai-SB"/>
              <a:sym typeface="DFKai-SB"/>
            </a:endParaRPr>
          </a:p>
          <a:p>
            <a:pPr indent="-190500" lvl="1" marL="685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雖然流傳已逾兩百餘年，然而此書</a:t>
            </a:r>
            <a:r>
              <a:rPr lang="zh-TW" sz="2600" u="sng">
                <a:latin typeface="DFKai-SB"/>
                <a:ea typeface="DFKai-SB"/>
                <a:cs typeface="DFKai-SB"/>
                <a:sym typeface="DFKai-SB"/>
              </a:rPr>
              <a:t>實際作者是誰</a:t>
            </a: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，卻是專家們爭論的議題。</a:t>
            </a:r>
            <a:endParaRPr sz="2600">
              <a:latin typeface="DFKai-SB"/>
              <a:ea typeface="DFKai-SB"/>
              <a:cs typeface="DFKai-SB"/>
              <a:sym typeface="DFKai-SB"/>
            </a:endParaRPr>
          </a:p>
          <a:p>
            <a:pPr indent="-190500" lvl="1" marL="685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1920年代開始，根據</a:t>
            </a:r>
            <a:r>
              <a:rPr lang="zh-TW" sz="2600" u="sng">
                <a:latin typeface="DFKai-SB"/>
                <a:ea typeface="DFKai-SB"/>
                <a:cs typeface="DFKai-SB"/>
                <a:sym typeface="DFKai-SB"/>
              </a:rPr>
              <a:t>胡適</a:t>
            </a: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先生的考證，認為小說的「前八十回」與「後四十回」</a:t>
            </a:r>
            <a:r>
              <a:rPr lang="zh-TW" sz="2600" u="sng">
                <a:latin typeface="DFKai-SB"/>
                <a:ea typeface="DFKai-SB"/>
                <a:cs typeface="DFKai-SB"/>
                <a:sym typeface="DFKai-SB"/>
              </a:rPr>
              <a:t>並非同一人所著</a:t>
            </a: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，</a:t>
            </a: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求證之下，提出</a:t>
            </a:r>
            <a:r>
              <a:rPr lang="zh-TW" sz="2600" u="sng">
                <a:latin typeface="DFKai-SB"/>
                <a:ea typeface="DFKai-SB"/>
                <a:cs typeface="DFKai-SB"/>
                <a:sym typeface="DFKai-SB"/>
              </a:rPr>
              <a:t>高鶚</a:t>
            </a: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續書</a:t>
            </a:r>
            <a:r>
              <a:rPr lang="zh-TW" sz="2600" u="sng">
                <a:latin typeface="DFKai-SB"/>
                <a:ea typeface="DFKai-SB"/>
                <a:cs typeface="DFKai-SB"/>
                <a:sym typeface="DFKai-SB"/>
              </a:rPr>
              <a:t>後四十回</a:t>
            </a: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之論點。</a:t>
            </a:r>
            <a:endParaRPr sz="26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12" name="Google Shape;112;p4"/>
          <p:cNvSpPr txBox="1"/>
          <p:nvPr>
            <p:ph type="title"/>
          </p:nvPr>
        </p:nvSpPr>
        <p:spPr>
          <a:xfrm>
            <a:off x="838200" y="365126"/>
            <a:ext cx="10515600" cy="7913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背景、動機、目的</a:t>
            </a:r>
            <a:endParaRPr/>
          </a:p>
        </p:txBody>
      </p:sp>
      <p:sp>
        <p:nvSpPr>
          <p:cNvPr id="113" name="Google Shape;113;p4"/>
          <p:cNvSpPr txBox="1"/>
          <p:nvPr/>
        </p:nvSpPr>
        <p:spPr>
          <a:xfrm>
            <a:off x="6248400" y="6492874"/>
            <a:ext cx="440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4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參考資料：https://zh.wikipedia.org/zh-tw/紅樓夢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4f56ba5672_0_5"/>
          <p:cNvSpPr txBox="1"/>
          <p:nvPr>
            <p:ph type="title"/>
          </p:nvPr>
        </p:nvSpPr>
        <p:spPr>
          <a:xfrm>
            <a:off x="72000" y="6367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資料維度768 &amp; Random forest &amp; CV=5 圖 </a:t>
            </a:r>
            <a:endParaRPr/>
          </a:p>
        </p:txBody>
      </p:sp>
      <p:pic>
        <p:nvPicPr>
          <p:cNvPr id="408" name="Google Shape;408;g24f56ba5672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1630100"/>
            <a:ext cx="4672474" cy="3597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g24f56ba5672_0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4175" y="1630100"/>
            <a:ext cx="4672474" cy="3597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g24f56ba5672_0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04375" y="1630100"/>
            <a:ext cx="4672474" cy="3597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4e84986649_0_28"/>
          <p:cNvSpPr txBox="1"/>
          <p:nvPr>
            <p:ph type="title"/>
          </p:nvPr>
        </p:nvSpPr>
        <p:spPr>
          <a:xfrm>
            <a:off x="72000" y="6367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資料維度768 &amp; </a:t>
            </a:r>
            <a:r>
              <a:rPr lang="zh-TW">
                <a:latin typeface="DFKai-SB"/>
                <a:ea typeface="DFKai-SB"/>
                <a:cs typeface="DFKai-SB"/>
                <a:sym typeface="DFKai-SB"/>
              </a:rPr>
              <a:t>XGBoost &amp; CV=5 </a:t>
            </a:r>
            <a:r>
              <a:rPr lang="zh-TW">
                <a:latin typeface="DFKai-SB"/>
                <a:ea typeface="DFKai-SB"/>
                <a:cs typeface="DFKai-SB"/>
                <a:sym typeface="DFKai-SB"/>
              </a:rPr>
              <a:t> </a:t>
            </a:r>
            <a:endParaRPr/>
          </a:p>
        </p:txBody>
      </p:sp>
      <p:graphicFrame>
        <p:nvGraphicFramePr>
          <p:cNvPr id="416" name="Google Shape;416;g24e84986649_0_28"/>
          <p:cNvGraphicFramePr/>
          <p:nvPr/>
        </p:nvGraphicFramePr>
        <p:xfrm>
          <a:off x="313200" y="947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{01EFB375-BAE5-4479-B7A3-F014B8DA1FBF}</a:tableStyleId>
              </a:tblPr>
              <a:tblGrid>
                <a:gridCol w="2336200"/>
                <a:gridCol w="894125"/>
                <a:gridCol w="1547325"/>
                <a:gridCol w="1572425"/>
                <a:gridCol w="1572425"/>
                <a:gridCol w="1572425"/>
                <a:gridCol w="1572425"/>
              </a:tblGrid>
              <a:tr h="80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Train Accuracy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Accuracy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Precision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Recall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F1 score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AUC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</a:tr>
              <a:tr h="704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CKIP+word2vec</a:t>
                      </a:r>
                      <a:endParaRPr sz="18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0.666</a:t>
                      </a:r>
                      <a:endParaRPr sz="18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0.761</a:t>
                      </a:r>
                      <a:endParaRPr sz="18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0.842</a:t>
                      </a:r>
                      <a:endParaRPr sz="18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0.8</a:t>
                      </a:r>
                      <a:endParaRPr sz="18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0.842</a:t>
                      </a:r>
                      <a:endParaRPr sz="18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</a:tr>
              <a:tr h="89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jeiba+word2vec</a:t>
                      </a:r>
                      <a:endParaRPr b="1" sz="1800">
                        <a:solidFill>
                          <a:srgbClr val="CC0000"/>
                        </a:solidFill>
                      </a:endParaRPr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solidFill>
                            <a:srgbClr val="FF0000"/>
                          </a:solidFill>
                        </a:rPr>
                        <a:t>0.75</a:t>
                      </a:r>
                      <a:endParaRPr b="1" sz="1800">
                        <a:solidFill>
                          <a:srgbClr val="FF0000"/>
                        </a:solidFill>
                      </a:endParaRPr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0.809</a:t>
                      </a:r>
                      <a:endParaRPr sz="1800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0.894</a:t>
                      </a:r>
                      <a:endParaRPr sz="1800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0.85</a:t>
                      </a:r>
                      <a:endParaRPr sz="1800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0.778</a:t>
                      </a:r>
                      <a:endParaRPr sz="1800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</a:tr>
              <a:tr h="578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bert</a:t>
                      </a:r>
                      <a:endParaRPr sz="18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0.666</a:t>
                      </a:r>
                      <a:endParaRPr sz="18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0.823</a:t>
                      </a:r>
                      <a:endParaRPr sz="18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0.736</a:t>
                      </a:r>
                      <a:endParaRPr sz="18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0.777</a:t>
                      </a:r>
                      <a:endParaRPr sz="18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0.557</a:t>
                      </a:r>
                      <a:endParaRPr sz="18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</a:tr>
              <a:tr h="842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bert_chunk</a:t>
                      </a:r>
                      <a:endParaRPr sz="1800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0.5</a:t>
                      </a:r>
                      <a:endParaRPr sz="1800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0.705</a:t>
                      </a:r>
                      <a:endParaRPr sz="1800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0.631</a:t>
                      </a:r>
                      <a:endParaRPr sz="1800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0.666</a:t>
                      </a:r>
                      <a:endParaRPr sz="1800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0.905</a:t>
                      </a:r>
                      <a:endParaRPr sz="1800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FD5EA"/>
                    </a:solidFill>
                  </a:tcPr>
                </a:tc>
              </a:tr>
              <a:tr h="842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bert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0.705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0.631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0.666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0.905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</a:tr>
              <a:tr h="602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bert_slidingWindow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0.583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0.846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0.578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0.687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0.536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4f56ba5672_0_10"/>
          <p:cNvSpPr txBox="1"/>
          <p:nvPr>
            <p:ph type="title"/>
          </p:nvPr>
        </p:nvSpPr>
        <p:spPr>
          <a:xfrm>
            <a:off x="72000" y="6367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資料維度768 &amp; XGBoost &amp; CV=5 圖  </a:t>
            </a:r>
            <a:endParaRPr/>
          </a:p>
        </p:txBody>
      </p:sp>
      <p:pic>
        <p:nvPicPr>
          <p:cNvPr id="422" name="Google Shape;422;g24f56ba5672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725" y="1630100"/>
            <a:ext cx="4672474" cy="3597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g24f56ba5672_0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4375" y="1630100"/>
            <a:ext cx="4672467" cy="35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g24f56ba5672_0_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7128" y="1630100"/>
            <a:ext cx="4672474" cy="3597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4e84986649_0_24"/>
          <p:cNvSpPr txBox="1"/>
          <p:nvPr>
            <p:ph type="title"/>
          </p:nvPr>
        </p:nvSpPr>
        <p:spPr>
          <a:xfrm>
            <a:off x="72000" y="63675"/>
            <a:ext cx="116373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jieba+word2vec</a:t>
            </a:r>
            <a:r>
              <a:rPr lang="zh-TW">
                <a:latin typeface="DFKai-SB"/>
                <a:ea typeface="DFKai-SB"/>
                <a:cs typeface="DFKai-SB"/>
                <a:sym typeface="DFKai-SB"/>
              </a:rPr>
              <a:t>維度768 &amp; </a:t>
            </a:r>
            <a:r>
              <a:rPr lang="zh-TW">
                <a:latin typeface="DFKai-SB"/>
                <a:ea typeface="DFKai-SB"/>
                <a:cs typeface="DFKai-SB"/>
                <a:sym typeface="DFKai-SB"/>
              </a:rPr>
              <a:t>Random forest</a:t>
            </a:r>
            <a:r>
              <a:rPr lang="zh-TW">
                <a:latin typeface="DFKai-SB"/>
                <a:ea typeface="DFKai-SB"/>
                <a:cs typeface="DFKai-SB"/>
                <a:sym typeface="DFKai-SB"/>
              </a:rPr>
              <a:t> </a:t>
            </a:r>
            <a:endParaRPr/>
          </a:p>
        </p:txBody>
      </p:sp>
      <p:graphicFrame>
        <p:nvGraphicFramePr>
          <p:cNvPr id="430" name="Google Shape;430;g24e84986649_0_24"/>
          <p:cNvGraphicFramePr/>
          <p:nvPr/>
        </p:nvGraphicFramePr>
        <p:xfrm>
          <a:off x="338325" y="1249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{01EFB375-BAE5-4479-B7A3-F014B8DA1FBF}</a:tableStyleId>
              </a:tblPr>
              <a:tblGrid>
                <a:gridCol w="1632800"/>
                <a:gridCol w="1572425"/>
                <a:gridCol w="1572425"/>
                <a:gridCol w="1572425"/>
                <a:gridCol w="1572425"/>
                <a:gridCol w="1572425"/>
                <a:gridCol w="1572425"/>
              </a:tblGrid>
              <a:tr h="1249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Train Accuracy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Accuracy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4472C4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Precision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Recall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F1 score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AUC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4472C4"/>
                    </a:solidFill>
                  </a:tcPr>
                </a:tc>
              </a:tr>
              <a:tr h="1249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前80回內互比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0.416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0.2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0.09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0.125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0.391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</a:tr>
              <a:tr h="1249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Null model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0.635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0.791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</a:tr>
              <a:tr h="1249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CC0000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zh-TW" sz="1800">
                          <a:solidFill>
                            <a:srgbClr val="CC0000"/>
                          </a:solidFill>
                        </a:rPr>
                        <a:t>最好結果</a:t>
                      </a:r>
                      <a:endParaRPr b="1" sz="1800">
                        <a:solidFill>
                          <a:srgbClr val="CC0000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CC0000"/>
                        </a:solidFill>
                      </a:endParaRPr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solidFill>
                            <a:srgbClr val="CC0000"/>
                          </a:solidFill>
                        </a:rPr>
                        <a:t>1</a:t>
                      </a:r>
                      <a:endParaRPr b="1" sz="1800">
                        <a:solidFill>
                          <a:srgbClr val="CC0000"/>
                        </a:solidFill>
                      </a:endParaRPr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solidFill>
                            <a:srgbClr val="CC0000"/>
                          </a:solidFill>
                        </a:rPr>
                        <a:t>0.875</a:t>
                      </a:r>
                      <a:endParaRPr b="1" sz="1800">
                        <a:solidFill>
                          <a:srgbClr val="CC0000"/>
                        </a:solidFill>
                      </a:endParaRPr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solidFill>
                            <a:srgbClr val="CC0000"/>
                          </a:solidFill>
                        </a:rPr>
                        <a:t>0.863</a:t>
                      </a:r>
                      <a:endParaRPr b="1" sz="1800">
                        <a:solidFill>
                          <a:srgbClr val="CC0000"/>
                        </a:solidFill>
                      </a:endParaRPr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solidFill>
                            <a:srgbClr val="CC0000"/>
                          </a:solidFill>
                        </a:rPr>
                        <a:t>1</a:t>
                      </a:r>
                      <a:endParaRPr b="1" sz="1800">
                        <a:solidFill>
                          <a:srgbClr val="CC0000"/>
                        </a:solidFill>
                      </a:endParaRPr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solidFill>
                            <a:srgbClr val="CC0000"/>
                          </a:solidFill>
                        </a:rPr>
                        <a:t>0.926</a:t>
                      </a:r>
                      <a:endParaRPr b="1" sz="1800">
                        <a:solidFill>
                          <a:srgbClr val="CC0000"/>
                        </a:solidFill>
                      </a:endParaRPr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solidFill>
                            <a:srgbClr val="CC0000"/>
                          </a:solidFill>
                        </a:rPr>
                        <a:t>0.7</a:t>
                      </a:r>
                      <a:endParaRPr b="1" sz="1800">
                        <a:solidFill>
                          <a:srgbClr val="CC0000"/>
                        </a:solidFill>
                      </a:endParaRPr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4e84986649_0_48"/>
          <p:cNvSpPr txBox="1"/>
          <p:nvPr>
            <p:ph type="title"/>
          </p:nvPr>
        </p:nvSpPr>
        <p:spPr>
          <a:xfrm>
            <a:off x="150725" y="352551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jieba768 &amp; </a:t>
            </a:r>
            <a:r>
              <a:rPr lang="zh-TW">
                <a:latin typeface="DFKai-SB"/>
                <a:ea typeface="DFKai-SB"/>
                <a:cs typeface="DFKai-SB"/>
                <a:sym typeface="DFKai-SB"/>
              </a:rPr>
              <a:t>Random forest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ROC Curve,Trees </a:t>
            </a:r>
            <a:endParaRPr/>
          </a:p>
        </p:txBody>
      </p:sp>
      <p:pic>
        <p:nvPicPr>
          <p:cNvPr id="436" name="Google Shape;436;g24e84986649_0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1375" y="1955437"/>
            <a:ext cx="5901752" cy="312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g24e84986649_0_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725" y="1852762"/>
            <a:ext cx="5752673" cy="332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4e84986649_0_66"/>
          <p:cNvSpPr txBox="1"/>
          <p:nvPr>
            <p:ph type="title"/>
          </p:nvPr>
        </p:nvSpPr>
        <p:spPr>
          <a:xfrm>
            <a:off x="97125" y="201851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jieba768 &amp; Random forest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Important features </a:t>
            </a:r>
            <a:endParaRPr/>
          </a:p>
        </p:txBody>
      </p:sp>
      <p:pic>
        <p:nvPicPr>
          <p:cNvPr id="443" name="Google Shape;443;g24e84986649_0_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475" y="1156525"/>
            <a:ext cx="10436076" cy="556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4e84986649_0_56"/>
          <p:cNvSpPr txBox="1"/>
          <p:nvPr>
            <p:ph type="title"/>
          </p:nvPr>
        </p:nvSpPr>
        <p:spPr>
          <a:xfrm>
            <a:off x="72000" y="6367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jieba768 &amp; Random forest PCA 2D</a:t>
            </a:r>
            <a:endParaRPr/>
          </a:p>
        </p:txBody>
      </p:sp>
      <p:pic>
        <p:nvPicPr>
          <p:cNvPr id="449" name="Google Shape;449;g24e84986649_0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338" y="855076"/>
            <a:ext cx="9694913" cy="569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4ec0c84192_1_5"/>
          <p:cNvSpPr txBox="1"/>
          <p:nvPr>
            <p:ph type="title"/>
          </p:nvPr>
        </p:nvSpPr>
        <p:spPr>
          <a:xfrm>
            <a:off x="72000" y="6367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jieba768 &amp; Random forest PCA 3D </a:t>
            </a:r>
            <a:endParaRPr/>
          </a:p>
        </p:txBody>
      </p:sp>
      <p:pic>
        <p:nvPicPr>
          <p:cNvPr id="455" name="Google Shape;455;g24ec0c84192_1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7600" y="855076"/>
            <a:ext cx="7817668" cy="5698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9"/>
          <p:cNvSpPr txBox="1"/>
          <p:nvPr>
            <p:ph type="title"/>
          </p:nvPr>
        </p:nvSpPr>
        <p:spPr>
          <a:xfrm>
            <a:off x="838200" y="3033339"/>
            <a:ext cx="10515600" cy="7913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錯誤分析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0"/>
          <p:cNvSpPr txBox="1"/>
          <p:nvPr>
            <p:ph type="title"/>
          </p:nvPr>
        </p:nvSpPr>
        <p:spPr>
          <a:xfrm>
            <a:off x="838200" y="365126"/>
            <a:ext cx="10515600" cy="7913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錯誤分析</a:t>
            </a:r>
            <a:endParaRPr/>
          </a:p>
        </p:txBody>
      </p:sp>
      <p:sp>
        <p:nvSpPr>
          <p:cNvPr id="466" name="Google Shape;466;p20"/>
          <p:cNvSpPr txBox="1"/>
          <p:nvPr/>
        </p:nvSpPr>
        <p:spPr>
          <a:xfrm>
            <a:off x="2052975" y="1466000"/>
            <a:ext cx="88194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63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700"/>
              <a:buFont typeface="DFKai-SB"/>
              <a:buChar char="●"/>
            </a:pPr>
            <a:r>
              <a:rPr lang="zh-TW" sz="39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資料量不多，為何還會分類錯誤？</a:t>
            </a:r>
            <a:endParaRPr sz="3700">
              <a:latin typeface="DFKai-SB"/>
              <a:ea typeface="DFKai-SB"/>
              <a:cs typeface="DFKai-SB"/>
              <a:sym typeface="DFKai-SB"/>
            </a:endParaRPr>
          </a:p>
          <a:p>
            <a:pPr indent="-463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700"/>
              <a:buFont typeface="DFKai-SB"/>
              <a:buChar char="●"/>
            </a:pPr>
            <a:r>
              <a:rPr lang="zh-TW" sz="3700">
                <a:latin typeface="DFKai-SB"/>
                <a:ea typeface="DFKai-SB"/>
                <a:cs typeface="DFKai-SB"/>
                <a:sym typeface="DFKai-SB"/>
              </a:rPr>
              <a:t>使用</a:t>
            </a:r>
            <a:r>
              <a:rPr lang="zh-TW" sz="3700">
                <a:latin typeface="Calibri"/>
                <a:ea typeface="Calibri"/>
                <a:cs typeface="Calibri"/>
                <a:sym typeface="Calibri"/>
              </a:rPr>
              <a:t> BERT </a:t>
            </a:r>
            <a:r>
              <a:rPr lang="zh-TW" sz="3700">
                <a:latin typeface="DFKai-SB"/>
                <a:ea typeface="DFKai-SB"/>
                <a:cs typeface="DFKai-SB"/>
                <a:sym typeface="DFKai-SB"/>
              </a:rPr>
              <a:t>建立文件嵌入，為何分類效果會略遜 </a:t>
            </a:r>
            <a:r>
              <a:rPr lang="zh-TW" sz="3700">
                <a:latin typeface="Calibri"/>
                <a:ea typeface="Calibri"/>
                <a:cs typeface="Calibri"/>
                <a:sym typeface="Calibri"/>
              </a:rPr>
              <a:t>Word2vec</a:t>
            </a:r>
            <a:r>
              <a:rPr lang="zh-TW" sz="3700">
                <a:latin typeface="DFKai-SB"/>
                <a:ea typeface="DFKai-SB"/>
                <a:cs typeface="DFKai-SB"/>
                <a:sym typeface="DFKai-SB"/>
              </a:rPr>
              <a:t>？</a:t>
            </a:r>
            <a:endParaRPr sz="37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 txBox="1"/>
          <p:nvPr>
            <p:ph idx="1" type="body"/>
          </p:nvPr>
        </p:nvSpPr>
        <p:spPr>
          <a:xfrm>
            <a:off x="1228165" y="1290918"/>
            <a:ext cx="9663954" cy="53429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7325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50"/>
              <a:buChar char="•"/>
            </a:pPr>
            <a:r>
              <a:rPr lang="zh-TW" sz="2950">
                <a:latin typeface="DFKai-SB"/>
                <a:ea typeface="DFKai-SB"/>
                <a:cs typeface="DFKai-SB"/>
                <a:sym typeface="DFKai-SB"/>
              </a:rPr>
              <a:t>動機</a:t>
            </a:r>
            <a:endParaRPr sz="2950">
              <a:latin typeface="DFKai-SB"/>
              <a:ea typeface="DFKai-SB"/>
              <a:cs typeface="DFKai-SB"/>
              <a:sym typeface="DFKai-SB"/>
            </a:endParaRPr>
          </a:p>
          <a:p>
            <a:pPr indent="-190500" lvl="1" marL="685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《紅樓夢》的</a:t>
            </a:r>
            <a:r>
              <a:rPr lang="zh-TW" sz="2600" u="sng">
                <a:latin typeface="DFKai-SB"/>
                <a:ea typeface="DFKai-SB"/>
                <a:cs typeface="DFKai-SB"/>
                <a:sym typeface="DFKai-SB"/>
              </a:rPr>
              <a:t>作者問題</a:t>
            </a: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歷經多年的研究，但至今仍</a:t>
            </a:r>
            <a:r>
              <a:rPr lang="zh-TW" sz="2600" u="sng">
                <a:latin typeface="DFKai-SB"/>
                <a:ea typeface="DFKai-SB"/>
                <a:cs typeface="DFKai-SB"/>
                <a:sym typeface="DFKai-SB"/>
              </a:rPr>
              <a:t>未有定論</a:t>
            </a: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，各種說法並存，傳統的研究方法主要基於對文本的</a:t>
            </a:r>
            <a:r>
              <a:rPr lang="zh-TW" sz="2600" u="sng">
                <a:latin typeface="DFKai-SB"/>
                <a:ea typeface="DFKai-SB"/>
                <a:cs typeface="DFKai-SB"/>
                <a:sym typeface="DFKai-SB"/>
              </a:rPr>
              <a:t>主觀判斷和考證</a:t>
            </a: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，缺乏</a:t>
            </a:r>
            <a:r>
              <a:rPr lang="zh-TW" sz="2600" u="sng">
                <a:latin typeface="DFKai-SB"/>
                <a:ea typeface="DFKai-SB"/>
                <a:cs typeface="DFKai-SB"/>
                <a:sym typeface="DFKai-SB"/>
              </a:rPr>
              <a:t>客觀的科學依據</a:t>
            </a: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。</a:t>
            </a:r>
            <a:endParaRPr sz="2600">
              <a:latin typeface="DFKai-SB"/>
              <a:ea typeface="DFKai-SB"/>
              <a:cs typeface="DFKai-SB"/>
              <a:sym typeface="DFKai-SB"/>
            </a:endParaRPr>
          </a:p>
          <a:p>
            <a:pPr indent="-190500" lvl="1" marL="685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隨著資料科學的不斷發展，可以應用</a:t>
            </a:r>
            <a:r>
              <a:rPr lang="zh-TW" sz="2600" u="sng">
                <a:latin typeface="DFKai-SB"/>
                <a:ea typeface="DFKai-SB"/>
                <a:cs typeface="DFKai-SB"/>
                <a:sym typeface="DFKai-SB"/>
              </a:rPr>
              <a:t>統計分析</a:t>
            </a: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及</a:t>
            </a:r>
            <a:r>
              <a:rPr lang="zh-TW" sz="2600" u="sng">
                <a:latin typeface="DFKai-SB"/>
                <a:ea typeface="DFKai-SB"/>
                <a:cs typeface="DFKai-SB"/>
                <a:sym typeface="DFKai-SB"/>
              </a:rPr>
              <a:t>深度學習</a:t>
            </a: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方法，對《紅樓夢》進行深入挖掘，以期為作者問題</a:t>
            </a:r>
            <a:r>
              <a:rPr lang="zh-TW" sz="2600" u="sng">
                <a:latin typeface="DFKai-SB"/>
                <a:ea typeface="DFKai-SB"/>
                <a:cs typeface="DFKai-SB"/>
                <a:sym typeface="DFKai-SB"/>
              </a:rPr>
              <a:t>提供一個更為客觀、科學的解答</a:t>
            </a: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。</a:t>
            </a:r>
            <a:endParaRPr sz="2600"/>
          </a:p>
        </p:txBody>
      </p:sp>
      <p:sp>
        <p:nvSpPr>
          <p:cNvPr id="119" name="Google Shape;119;p5"/>
          <p:cNvSpPr txBox="1"/>
          <p:nvPr>
            <p:ph type="title"/>
          </p:nvPr>
        </p:nvSpPr>
        <p:spPr>
          <a:xfrm>
            <a:off x="838200" y="365126"/>
            <a:ext cx="10515600" cy="7913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背景、動機、目的</a:t>
            </a:r>
            <a:endParaRPr/>
          </a:p>
        </p:txBody>
      </p:sp>
      <p:sp>
        <p:nvSpPr>
          <p:cNvPr id="120" name="Google Shape;120;p5"/>
          <p:cNvSpPr txBox="1"/>
          <p:nvPr/>
        </p:nvSpPr>
        <p:spPr>
          <a:xfrm>
            <a:off x="76201" y="6105888"/>
            <a:ext cx="922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參考資料：</a:t>
            </a:r>
            <a:endParaRPr sz="12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杜協昌 (臺灣大學) - 利用文本採礦探討《紅樓夢》的後四十回作者爭議</a:t>
            </a:r>
            <a:endParaRPr sz="12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http://www.dadh-record.digital.ntu.edu.tw/config_xml/2012config/programINFO/abs/paper03_01_abs.pdf</a:t>
            </a:r>
            <a:endParaRPr sz="12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26f069dbe0_1_44"/>
          <p:cNvSpPr txBox="1"/>
          <p:nvPr>
            <p:ph type="title"/>
          </p:nvPr>
        </p:nvSpPr>
        <p:spPr>
          <a:xfrm>
            <a:off x="838200" y="36512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錯誤分析</a:t>
            </a:r>
            <a:endParaRPr/>
          </a:p>
        </p:txBody>
      </p:sp>
      <p:sp>
        <p:nvSpPr>
          <p:cNvPr id="472" name="Google Shape;472;g226f069dbe0_1_44"/>
          <p:cNvSpPr txBox="1"/>
          <p:nvPr/>
        </p:nvSpPr>
        <p:spPr>
          <a:xfrm>
            <a:off x="1748175" y="1161200"/>
            <a:ext cx="8819400" cy="53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FKai-SB"/>
              <a:buChar char="●"/>
            </a:pPr>
            <a:r>
              <a:rPr b="1"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資料量不多，為何還會分類錯誤？</a:t>
            </a:r>
            <a:endParaRPr b="1" sz="24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FKai-SB"/>
              <a:buChar char="○"/>
            </a:pP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由於</a:t>
            </a:r>
            <a:r>
              <a:rPr lang="zh-TW" sz="2400" u="sng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保留停用詞</a:t>
            </a: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，該字詞在章回小說的重要性不大，因</a:t>
            </a: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此</a:t>
            </a: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將每一</a:t>
            </a: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章</a:t>
            </a: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回小說的</a:t>
            </a:r>
            <a:r>
              <a:rPr lang="zh-TW" sz="2400" u="sng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斷詞計算 </a:t>
            </a:r>
            <a:r>
              <a:rPr lang="zh-TW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TF-IDF</a:t>
            </a:r>
            <a:r>
              <a:rPr lang="zh-TW" sz="2400" u="sng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，觀察字詞的權重</a:t>
            </a: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，</a:t>
            </a:r>
            <a:r>
              <a:rPr lang="zh-TW" sz="2400" u="sng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移除 </a:t>
            </a:r>
            <a:r>
              <a:rPr lang="zh-TW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IDF</a:t>
            </a:r>
            <a:r>
              <a:rPr lang="zh-TW" sz="2400" u="sng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 為 </a:t>
            </a:r>
            <a:r>
              <a:rPr lang="zh-TW" sz="2400" u="sng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0</a:t>
            </a: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 的字詞，再</a:t>
            </a:r>
            <a:r>
              <a:rPr lang="zh-TW" sz="2400" u="sng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依權重</a:t>
            </a: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進行排序。</a:t>
            </a:r>
            <a:endParaRPr sz="24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FKai-SB"/>
              <a:buChar char="○"/>
            </a:pP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以分類錯誤的 </a:t>
            </a:r>
            <a:r>
              <a:rPr lang="zh-TW" sz="2400" u="sng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118 回</a:t>
            </a: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為例，理應是</a:t>
            </a:r>
            <a:r>
              <a:rPr lang="zh-TW" sz="2400" u="sng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高鶚</a:t>
            </a: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所著</a:t>
            </a: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，卻被分類為</a:t>
            </a:r>
            <a:r>
              <a:rPr lang="zh-TW" sz="2400" u="sng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曹雪芹</a:t>
            </a: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，可能是與 </a:t>
            </a:r>
            <a:r>
              <a:rPr lang="zh-TW" sz="2400" u="sng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77 回</a:t>
            </a: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使用字詞習慣接近所致，兩者</a:t>
            </a:r>
            <a:r>
              <a:rPr lang="zh-TW" sz="2400" u="sng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權重最高</a:t>
            </a: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的兩個字詞皆為「</a:t>
            </a:r>
            <a:r>
              <a:rPr lang="zh-TW" sz="2400" u="sng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寶玉</a:t>
            </a: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」、「</a:t>
            </a:r>
            <a:r>
              <a:rPr lang="zh-TW" sz="2400" u="sng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王夫人</a:t>
            </a: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」，再參考</a:t>
            </a:r>
            <a:r>
              <a:rPr lang="zh-TW" sz="2400" u="sng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其它彼此重複的停用詞</a:t>
            </a: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，可能是造成誤判的原因，其它分類錯誤的章回小說，也有著類似的情形。</a:t>
            </a:r>
            <a:endParaRPr sz="24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FKai-SB"/>
              <a:buChar char="○"/>
            </a:pP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再加上 </a:t>
            </a: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Word2vec</a:t>
            </a: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 的</a:t>
            </a:r>
            <a:r>
              <a:rPr lang="zh-TW" sz="2400" u="sng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詞與詞嵌入是 1 對 1 的關係</a:t>
            </a: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，無法</a:t>
            </a:r>
            <a:r>
              <a:rPr lang="zh-TW" sz="2400" u="sng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完全理解多語義</a:t>
            </a: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，單純</a:t>
            </a:r>
            <a:r>
              <a:rPr lang="zh-TW" sz="2400" u="sng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以相同的詞嵌入</a:t>
            </a: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來判斷，更可能是造成錯誤的原因。</a:t>
            </a:r>
            <a:endParaRPr sz="24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26f069dbe0_1_49"/>
          <p:cNvSpPr txBox="1"/>
          <p:nvPr>
            <p:ph type="title"/>
          </p:nvPr>
        </p:nvSpPr>
        <p:spPr>
          <a:xfrm>
            <a:off x="838200" y="36512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錯誤分析</a:t>
            </a:r>
            <a:endParaRPr/>
          </a:p>
        </p:txBody>
      </p:sp>
      <p:sp>
        <p:nvSpPr>
          <p:cNvPr id="478" name="Google Shape;478;g226f069dbe0_1_49"/>
          <p:cNvSpPr txBox="1"/>
          <p:nvPr/>
        </p:nvSpPr>
        <p:spPr>
          <a:xfrm>
            <a:off x="739950" y="1008800"/>
            <a:ext cx="10280400" cy="56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FKai-SB"/>
              <a:buChar char="●"/>
            </a:pPr>
            <a:r>
              <a:rPr b="1" lang="zh-TW" sz="2400">
                <a:latin typeface="DFKai-SB"/>
                <a:ea typeface="DFKai-SB"/>
                <a:cs typeface="DFKai-SB"/>
                <a:sym typeface="DFKai-SB"/>
              </a:rPr>
              <a:t>使用</a:t>
            </a:r>
            <a:r>
              <a:rPr b="1" lang="zh-TW" sz="2400">
                <a:latin typeface="Calibri"/>
                <a:ea typeface="Calibri"/>
                <a:cs typeface="Calibri"/>
                <a:sym typeface="Calibri"/>
              </a:rPr>
              <a:t> BERT </a:t>
            </a:r>
            <a:r>
              <a:rPr b="1" lang="zh-TW" sz="2400">
                <a:latin typeface="DFKai-SB"/>
                <a:ea typeface="DFKai-SB"/>
                <a:cs typeface="DFKai-SB"/>
                <a:sym typeface="DFKai-SB"/>
              </a:rPr>
              <a:t>建立文件嵌入，為何分類效果會略遜</a:t>
            </a:r>
            <a:r>
              <a:rPr b="1" lang="zh-TW" sz="2400">
                <a:latin typeface="Calibri"/>
                <a:ea typeface="Calibri"/>
                <a:cs typeface="Calibri"/>
                <a:sym typeface="Calibri"/>
              </a:rPr>
              <a:t> Word2vec</a:t>
            </a:r>
            <a:r>
              <a:rPr b="1" lang="zh-TW" sz="2400">
                <a:latin typeface="DFKai-SB"/>
                <a:ea typeface="DFKai-SB"/>
                <a:cs typeface="DFKai-SB"/>
                <a:sym typeface="DFKai-SB"/>
              </a:rPr>
              <a:t>？</a:t>
            </a:r>
            <a:endParaRPr b="1" sz="2400">
              <a:latin typeface="DFKai-SB"/>
              <a:ea typeface="DFKai-SB"/>
              <a:cs typeface="DFKai-SB"/>
              <a:sym typeface="DFKai-SB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FKai-SB"/>
              <a:buChar char="○"/>
            </a:pPr>
            <a:r>
              <a:rPr b="1" lang="zh-TW" sz="2100">
                <a:latin typeface="DFKai-SB"/>
                <a:ea typeface="DFKai-SB"/>
                <a:cs typeface="DFKai-SB"/>
                <a:sym typeface="DFKai-SB"/>
              </a:rPr>
              <a:t>高</a:t>
            </a:r>
            <a:r>
              <a:rPr b="1" lang="zh-TW" sz="2300">
                <a:latin typeface="DFKai-SB"/>
                <a:ea typeface="DFKai-SB"/>
                <a:cs typeface="DFKai-SB"/>
                <a:sym typeface="DFKai-SB"/>
              </a:rPr>
              <a:t>度抽象特徵</a:t>
            </a:r>
            <a:r>
              <a:rPr lang="zh-TW" sz="2300">
                <a:latin typeface="DFKai-SB"/>
                <a:ea typeface="DFKai-SB"/>
                <a:cs typeface="DFKai-SB"/>
                <a:sym typeface="DFKai-SB"/>
              </a:rPr>
              <a:t>：</a:t>
            </a:r>
            <a:endParaRPr sz="2300">
              <a:latin typeface="DFKai-SB"/>
              <a:ea typeface="DFKai-SB"/>
              <a:cs typeface="DFKai-SB"/>
              <a:sym typeface="DFKai-SB"/>
            </a:endParaRPr>
          </a:p>
          <a:p>
            <a:pPr indent="-3746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FKai-SB"/>
              <a:buChar char="■"/>
            </a:pPr>
            <a:r>
              <a:rPr lang="zh-TW" sz="2300">
                <a:latin typeface="DFKai-SB"/>
                <a:ea typeface="DFKai-SB"/>
                <a:cs typeface="DFKai-SB"/>
                <a:sym typeface="DFKai-SB"/>
              </a:rPr>
              <a:t>深度學習模型的嵌入向量通常捕捉到了資料的高度抽象特徵，這些特徵對於傳統機器學習模型來說可能過於抽象或難以解釋。</a:t>
            </a:r>
            <a:r>
              <a:rPr lang="zh-TW" sz="2300" u="sng">
                <a:latin typeface="DFKai-SB"/>
                <a:ea typeface="DFKai-SB"/>
                <a:cs typeface="DFKai-SB"/>
                <a:sym typeface="DFKai-SB"/>
              </a:rPr>
              <a:t>傳統機器學習模型更適合使用較簡單且易於解釋的特徵</a:t>
            </a:r>
            <a:r>
              <a:rPr lang="zh-TW" sz="2300">
                <a:latin typeface="DFKai-SB"/>
                <a:ea typeface="DFKai-SB"/>
                <a:cs typeface="DFKai-SB"/>
                <a:sym typeface="DFKai-SB"/>
              </a:rPr>
              <a:t>。</a:t>
            </a:r>
            <a:endParaRPr sz="2300">
              <a:latin typeface="DFKai-SB"/>
              <a:ea typeface="DFKai-SB"/>
              <a:cs typeface="DFKai-SB"/>
              <a:sym typeface="DFKai-SB"/>
            </a:endParaRPr>
          </a:p>
          <a:p>
            <a:pPr indent="-3746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FKai-SB"/>
              <a:buChar char="○"/>
            </a:pPr>
            <a:r>
              <a:rPr b="1" lang="zh-TW" sz="2300">
                <a:latin typeface="DFKai-SB"/>
                <a:ea typeface="DFKai-SB"/>
                <a:cs typeface="DFKai-SB"/>
                <a:sym typeface="DFKai-SB"/>
              </a:rPr>
              <a:t>特徵空間轉換</a:t>
            </a:r>
            <a:r>
              <a:rPr lang="zh-TW" sz="2300">
                <a:latin typeface="DFKai-SB"/>
                <a:ea typeface="DFKai-SB"/>
                <a:cs typeface="DFKai-SB"/>
                <a:sym typeface="DFKai-SB"/>
              </a:rPr>
              <a:t>：</a:t>
            </a:r>
            <a:endParaRPr sz="2300">
              <a:latin typeface="DFKai-SB"/>
              <a:ea typeface="DFKai-SB"/>
              <a:cs typeface="DFKai-SB"/>
              <a:sym typeface="DFKai-SB"/>
            </a:endParaRPr>
          </a:p>
          <a:p>
            <a:pPr indent="-3746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FKai-SB"/>
              <a:buChar char="■"/>
            </a:pPr>
            <a:r>
              <a:rPr lang="zh-TW" sz="2300">
                <a:latin typeface="DFKai-SB"/>
                <a:ea typeface="DFKai-SB"/>
                <a:cs typeface="DFKai-SB"/>
                <a:sym typeface="DFKai-SB"/>
              </a:rPr>
              <a:t>深度學習模型通常對原始資料進行了複雜的特徵轉換和表示學習，這些轉換可能丟失了原始資料的某些結構信息。而</a:t>
            </a:r>
            <a:r>
              <a:rPr lang="zh-TW" sz="2300" u="sng">
                <a:latin typeface="DFKai-SB"/>
                <a:ea typeface="DFKai-SB"/>
                <a:cs typeface="DFKai-SB"/>
                <a:sym typeface="DFKai-SB"/>
              </a:rPr>
              <a:t>傳統機器學習模型對資料的分佈和結構有較強的假設</a:t>
            </a:r>
            <a:r>
              <a:rPr lang="zh-TW" sz="2300">
                <a:latin typeface="DFKai-SB"/>
                <a:ea typeface="DFKai-SB"/>
                <a:cs typeface="DFKai-SB"/>
                <a:sym typeface="DFKai-SB"/>
              </a:rPr>
              <a:t>，如果無法在轉換後的特徵空間中滿足這些假設，則模型的性能可能下降。</a:t>
            </a:r>
            <a:endParaRPr sz="2300">
              <a:latin typeface="DFKai-SB"/>
              <a:ea typeface="DFKai-SB"/>
              <a:cs typeface="DFKai-SB"/>
              <a:sym typeface="DFKai-SB"/>
            </a:endParaRPr>
          </a:p>
          <a:p>
            <a:pPr indent="-3746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FKai-SB"/>
              <a:buChar char="○"/>
            </a:pPr>
            <a:r>
              <a:rPr b="1" lang="zh-TW" sz="2300">
                <a:latin typeface="DFKai-SB"/>
                <a:ea typeface="DFKai-SB"/>
                <a:cs typeface="DFKai-SB"/>
                <a:sym typeface="DFKai-SB"/>
              </a:rPr>
              <a:t>資料不匹配</a:t>
            </a:r>
            <a:r>
              <a:rPr lang="zh-TW" sz="2300">
                <a:latin typeface="DFKai-SB"/>
                <a:ea typeface="DFKai-SB"/>
                <a:cs typeface="DFKai-SB"/>
                <a:sym typeface="DFKai-SB"/>
              </a:rPr>
              <a:t>：</a:t>
            </a:r>
            <a:endParaRPr sz="2300">
              <a:latin typeface="DFKai-SB"/>
              <a:ea typeface="DFKai-SB"/>
              <a:cs typeface="DFKai-SB"/>
              <a:sym typeface="DFKai-SB"/>
            </a:endParaRPr>
          </a:p>
          <a:p>
            <a:pPr indent="-3746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FKai-SB"/>
              <a:buChar char="■"/>
            </a:pPr>
            <a:r>
              <a:rPr lang="zh-TW" sz="2300">
                <a:latin typeface="DFKai-SB"/>
                <a:ea typeface="DFKai-SB"/>
                <a:cs typeface="DFKai-SB"/>
                <a:sym typeface="DFKai-SB"/>
              </a:rPr>
              <a:t>深度學習模型通常需要大量的標記資料進行訓練，以獲得良好的性能。然而，如果</a:t>
            </a:r>
            <a:r>
              <a:rPr lang="zh-TW" sz="2300" u="sng">
                <a:latin typeface="DFKai-SB"/>
                <a:ea typeface="DFKai-SB"/>
                <a:cs typeface="DFKai-SB"/>
                <a:sym typeface="DFKai-SB"/>
              </a:rPr>
              <a:t>傳統機器學習模型所用的資料與深度學習模型的訓練資料不匹配</a:t>
            </a:r>
            <a:r>
              <a:rPr lang="zh-TW" sz="2300">
                <a:latin typeface="DFKai-SB"/>
                <a:ea typeface="DFKai-SB"/>
                <a:cs typeface="DFKai-SB"/>
                <a:sym typeface="DFKai-SB"/>
              </a:rPr>
              <a:t>，例如資料分佈不同或特徵空間不同，那麼在應用嵌入向量時可能會遇到困難。</a:t>
            </a:r>
            <a:endParaRPr sz="23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1"/>
          <p:cNvSpPr txBox="1"/>
          <p:nvPr>
            <p:ph type="title"/>
          </p:nvPr>
        </p:nvSpPr>
        <p:spPr>
          <a:xfrm>
            <a:off x="838200" y="3033339"/>
            <a:ext cx="10515600" cy="7913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結論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2"/>
          <p:cNvSpPr txBox="1"/>
          <p:nvPr>
            <p:ph type="title"/>
          </p:nvPr>
        </p:nvSpPr>
        <p:spPr>
          <a:xfrm>
            <a:off x="838200" y="365126"/>
            <a:ext cx="10515600" cy="7913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結論</a:t>
            </a:r>
            <a:endParaRPr/>
          </a:p>
        </p:txBody>
      </p:sp>
      <p:sp>
        <p:nvSpPr>
          <p:cNvPr id="489" name="Google Shape;489;p22"/>
          <p:cNvSpPr txBox="1"/>
          <p:nvPr/>
        </p:nvSpPr>
        <p:spPr>
          <a:xfrm>
            <a:off x="1686300" y="1289025"/>
            <a:ext cx="8819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FKai-SB"/>
              <a:buChar char="●"/>
            </a:pPr>
            <a:r>
              <a:rPr lang="zh-TW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本團隊嘗試</a:t>
            </a:r>
            <a:r>
              <a:rPr lang="zh-TW" sz="2500" u="sng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複現</a:t>
            </a:r>
            <a:r>
              <a:rPr lang="zh-TW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中研院生命科學圖書館所分享之文章『淺談中文比對系統中的「文風分析」』，</a:t>
            </a:r>
            <a:r>
              <a:rPr lang="zh-TW" sz="2500" u="sng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透過詞頻與詞向量分析來觀察 120 回小說之文風異同</a:t>
            </a:r>
            <a:r>
              <a:rPr lang="zh-TW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，而後</a:t>
            </a:r>
            <a:r>
              <a:rPr lang="zh-TW" sz="2500" u="sng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整合深度學習與機器學習框架，以分群與分類技術反覆驗證</a:t>
            </a:r>
            <a:r>
              <a:rPr lang="zh-TW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，為</a:t>
            </a:r>
            <a:r>
              <a:rPr lang="zh-TW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胡適先生所考證《紅樓夢》</a:t>
            </a:r>
            <a:r>
              <a:rPr lang="zh-TW" sz="2500" u="sng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前 80 回與後 40 回為不同人所著</a:t>
            </a:r>
            <a:r>
              <a:rPr lang="zh-TW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之結論，提出</a:t>
            </a:r>
            <a:r>
              <a:rPr lang="zh-TW" sz="2500" u="sng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更多支持</a:t>
            </a:r>
            <a:r>
              <a:rPr lang="zh-TW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的觀點。</a:t>
            </a:r>
            <a:endParaRPr sz="25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FKai-SB"/>
              <a:buChar char="●"/>
            </a:pPr>
            <a:r>
              <a:rPr lang="zh-TW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宥於時間不足之緣故，無法進行更多的探索，願本研究能為相關實驗工作者提供更多的啟發，同時為</a:t>
            </a:r>
            <a:r>
              <a:rPr lang="zh-TW" sz="2500" u="sng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整合自然語言處理研究與數位人文領域</a:t>
            </a:r>
            <a:r>
              <a:rPr lang="zh-TW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之先進與後學，貢獻一己之力。</a:t>
            </a:r>
            <a:endParaRPr sz="25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4ec0c84192_0_7"/>
          <p:cNvSpPr txBox="1"/>
          <p:nvPr>
            <p:ph type="title"/>
          </p:nvPr>
        </p:nvSpPr>
        <p:spPr>
          <a:xfrm>
            <a:off x="838200" y="5256325"/>
            <a:ext cx="105156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253"/>
              <a:buFont typeface="DFKai-SB"/>
              <a:buNone/>
            </a:pPr>
            <a:r>
              <a:rPr lang="zh-TW" sz="3950">
                <a:latin typeface="DFKai-SB"/>
                <a:ea typeface="DFKai-SB"/>
                <a:cs typeface="DFKai-SB"/>
                <a:sym typeface="DFKai-SB"/>
              </a:rPr>
              <a:t>感</a:t>
            </a:r>
            <a:r>
              <a:rPr lang="zh-TW" sz="3950">
                <a:latin typeface="DFKai-SB"/>
                <a:ea typeface="DFKai-SB"/>
                <a:cs typeface="DFKai-SB"/>
                <a:sym typeface="DFKai-SB"/>
              </a:rPr>
              <a:t>謝您的聆聽</a:t>
            </a:r>
            <a:endParaRPr sz="395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253"/>
              <a:buFont typeface="DFKai-SB"/>
              <a:buNone/>
            </a:pPr>
            <a:r>
              <a:rPr lang="zh-TW" sz="3950"/>
              <a:t>Q &amp; A</a:t>
            </a:r>
            <a:endParaRPr sz="3950"/>
          </a:p>
        </p:txBody>
      </p:sp>
      <p:pic>
        <p:nvPicPr>
          <p:cNvPr id="495" name="Google Shape;495;g24ec0c84192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2125" y="747275"/>
            <a:ext cx="6707759" cy="434685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g24ec0c84192_0_7"/>
          <p:cNvSpPr txBox="1"/>
          <p:nvPr/>
        </p:nvSpPr>
        <p:spPr>
          <a:xfrm>
            <a:off x="9600200" y="2597450"/>
            <a:ext cx="2496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latin typeface="Calibri"/>
                <a:ea typeface="Calibri"/>
                <a:cs typeface="Calibri"/>
                <a:sym typeface="Calibri"/>
              </a:rPr>
              <a:t>YouTube </a:t>
            </a:r>
            <a:r>
              <a:rPr lang="zh-TW" sz="1500">
                <a:latin typeface="DFKai-SB"/>
                <a:ea typeface="DFKai-SB"/>
                <a:cs typeface="DFKai-SB"/>
                <a:sym typeface="DFKai-SB"/>
              </a:rPr>
              <a:t>連結</a:t>
            </a:r>
            <a:r>
              <a:rPr lang="zh-TW" sz="15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latin typeface="Calibri"/>
                <a:ea typeface="Calibri"/>
                <a:cs typeface="Calibri"/>
                <a:sym typeface="Calibri"/>
              </a:rPr>
              <a:t>https://www.youtube.com/watch?v=cOy2rdGe8LE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 txBox="1"/>
          <p:nvPr>
            <p:ph idx="1" type="body"/>
          </p:nvPr>
        </p:nvSpPr>
        <p:spPr>
          <a:xfrm>
            <a:off x="1228165" y="1290918"/>
            <a:ext cx="9663954" cy="53429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7325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50"/>
              <a:buChar char="•"/>
            </a:pPr>
            <a:r>
              <a:rPr lang="zh-TW" sz="2950">
                <a:latin typeface="DFKai-SB"/>
                <a:ea typeface="DFKai-SB"/>
                <a:cs typeface="DFKai-SB"/>
                <a:sym typeface="DFKai-SB"/>
              </a:rPr>
              <a:t>目的</a:t>
            </a:r>
            <a:endParaRPr sz="2950">
              <a:latin typeface="DFKai-SB"/>
              <a:ea typeface="DFKai-SB"/>
              <a:cs typeface="DFKai-SB"/>
              <a:sym typeface="DFKai-SB"/>
            </a:endParaRPr>
          </a:p>
          <a:p>
            <a:pPr indent="-190500" lvl="1" marL="685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應用統計分析方法對《紅樓夢》前八十回和後四十回的文本進行</a:t>
            </a:r>
            <a:r>
              <a:rPr lang="zh-TW" sz="2600" u="sng">
                <a:latin typeface="DFKai-SB"/>
                <a:ea typeface="DFKai-SB"/>
                <a:cs typeface="DFKai-SB"/>
                <a:sym typeface="DFKai-SB"/>
              </a:rPr>
              <a:t>詞頻分析</a:t>
            </a: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、</a:t>
            </a:r>
            <a:r>
              <a:rPr lang="zh-TW" sz="2600" u="sng">
                <a:latin typeface="DFKai-SB"/>
                <a:ea typeface="DFKai-SB"/>
                <a:cs typeface="DFKai-SB"/>
                <a:sym typeface="DFKai-SB"/>
              </a:rPr>
              <a:t>詞向量分析</a:t>
            </a: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等，以探討前八十回和後四十回之間之差異性。</a:t>
            </a:r>
            <a:endParaRPr sz="2600">
              <a:latin typeface="DFKai-SB"/>
              <a:ea typeface="DFKai-SB"/>
              <a:cs typeface="DFKai-SB"/>
              <a:sym typeface="DFKai-SB"/>
            </a:endParaRPr>
          </a:p>
          <a:p>
            <a:pPr indent="-190500" lvl="1" marL="685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同時</a:t>
            </a: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結合</a:t>
            </a:r>
            <a:r>
              <a:rPr lang="zh-TW" sz="2600" u="sng">
                <a:latin typeface="DFKai-SB"/>
                <a:ea typeface="DFKai-SB"/>
                <a:cs typeface="DFKai-SB"/>
                <a:sym typeface="DFKai-SB"/>
              </a:rPr>
              <a:t>機器學習</a:t>
            </a: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與</a:t>
            </a:r>
            <a:r>
              <a:rPr lang="zh-TW" sz="2600" u="sng">
                <a:latin typeface="DFKai-SB"/>
                <a:ea typeface="DFKai-SB"/>
                <a:cs typeface="DFKai-SB"/>
                <a:sym typeface="DFKai-SB"/>
              </a:rPr>
              <a:t>深度學習</a:t>
            </a: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方法對《紅樓夢》進行</a:t>
            </a: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文本</a:t>
            </a: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分類，探討前八十回和後四十回</a:t>
            </a:r>
            <a:r>
              <a:rPr lang="zh-TW" sz="2600" u="sng">
                <a:latin typeface="DFKai-SB"/>
                <a:ea typeface="DFKai-SB"/>
                <a:cs typeface="DFKai-SB"/>
                <a:sym typeface="DFKai-SB"/>
              </a:rPr>
              <a:t>是否由同一人所寫</a:t>
            </a: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，嘗試透過不同的研究方法，來驗證胡適先生的考證結論。</a:t>
            </a:r>
            <a:endParaRPr sz="2600"/>
          </a:p>
        </p:txBody>
      </p:sp>
      <p:sp>
        <p:nvSpPr>
          <p:cNvPr id="126" name="Google Shape;126;p6"/>
          <p:cNvSpPr txBox="1"/>
          <p:nvPr>
            <p:ph type="title"/>
          </p:nvPr>
        </p:nvSpPr>
        <p:spPr>
          <a:xfrm>
            <a:off x="838200" y="365126"/>
            <a:ext cx="10515600" cy="7913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背景、動機、目的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4e887154d3_0_1"/>
          <p:cNvSpPr txBox="1"/>
          <p:nvPr>
            <p:ph idx="1" type="body"/>
          </p:nvPr>
        </p:nvSpPr>
        <p:spPr>
          <a:xfrm>
            <a:off x="1595775" y="1976725"/>
            <a:ext cx="9675000" cy="4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143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FKai-SB"/>
              <a:buChar char="•"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紅樓夢甲版 來</a:t>
            </a:r>
            <a:r>
              <a:rPr lang="zh-TW">
                <a:latin typeface="DFKai-SB"/>
                <a:ea typeface="DFKai-SB"/>
                <a:cs typeface="DFKai-SB"/>
                <a:sym typeface="DFKai-SB"/>
              </a:rPr>
              <a:t>源: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http://www.speedy7.com/cn/stguru/cht/redmansions.htm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FKai-SB"/>
              <a:buChar char="•"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程甲本完成于乾隆五十六年；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FKai-SB"/>
              <a:buChar char="•"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程乙本完成于乾隆五十七年，(後的70天左右)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-1143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FKai-SB"/>
              <a:buChar char="•"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官方说法“程乙本”是“程甲本”的修订版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32" name="Google Shape;132;g24e887154d3_0_1"/>
          <p:cNvSpPr txBox="1"/>
          <p:nvPr>
            <p:ph type="title"/>
          </p:nvPr>
        </p:nvSpPr>
        <p:spPr>
          <a:xfrm>
            <a:off x="838200" y="36512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資料蒐集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"/>
          <p:cNvSpPr txBox="1"/>
          <p:nvPr>
            <p:ph type="title"/>
          </p:nvPr>
        </p:nvSpPr>
        <p:spPr>
          <a:xfrm>
            <a:off x="838200" y="3033339"/>
            <a:ext cx="10515600" cy="7913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/>
              <a:t>探索性資料分析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分析項目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43" name="Google Shape;143;p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文本長度：計算每章的字數，了解文本長度的分佈情況。</a:t>
            </a:r>
            <a:endParaRPr sz="25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句子長度：對每章進行句子分割，計算每個句子的字數，然後分析句子長度的統計特徵，(平均長度、最長句子和最短句子。)</a:t>
            </a:r>
            <a:endParaRPr sz="25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5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標點符號：計算每章中標點符號的數量，並分析不同標點符號的使用頻率。</a:t>
            </a:r>
            <a:endParaRPr sz="25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2023-05-30T02:07:51Z</dcterms:created>
  <dc:creator>德倫 楊</dc:creator>
</cp:coreProperties>
</file>